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4" r:id="rId4"/>
    <p:sldId id="288" r:id="rId5"/>
    <p:sldId id="289" r:id="rId6"/>
    <p:sldId id="265" r:id="rId7"/>
    <p:sldId id="266" r:id="rId8"/>
    <p:sldId id="270" r:id="rId9"/>
    <p:sldId id="258" r:id="rId10"/>
    <p:sldId id="290" r:id="rId11"/>
    <p:sldId id="286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320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138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132804_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0"/>
            <a:ext cx="2827338" cy="214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7939088" y="6642100"/>
            <a:ext cx="1204912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ma-SE" sz="800" dirty="0">
                <a:solidFill>
                  <a:schemeClr val="bg1"/>
                </a:solidFill>
                <a:latin typeface="+mn-lt"/>
              </a:rPr>
              <a:t>http://ku4mina.ucoz.ru/</a:t>
            </a:r>
            <a:endParaRPr lang="ru-RU" sz="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2857496"/>
            <a:ext cx="6400800" cy="1428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02274-1F4E-44D5-AA64-2C83C977E367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6DD4D-929B-4057-A2BD-7C42CC50CF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708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F6759-0198-4959-A442-0E6CC3C3AB84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1F8B9-0FA3-4924-B3DB-78EFA50E83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228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407194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4348" y="257174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05DE5-C192-431D-8E6B-79CCC29D12EA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C4CBF-6179-4542-9BA4-19A4D0B183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6294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939088" y="6642100"/>
            <a:ext cx="1204912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ma-SE" sz="800" dirty="0">
                <a:solidFill>
                  <a:schemeClr val="bg1"/>
                </a:solidFill>
                <a:latin typeface="+mn-lt"/>
              </a:rPr>
              <a:t>http://ku4mina.ucoz.ru/</a:t>
            </a:r>
            <a:endParaRPr lang="ru-RU" sz="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42412-AFFE-4920-BA06-51AEAC42F47E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4313D-FFDC-40E6-95AB-D2C8B63C32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892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8" descr="132804_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1357313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939088" y="6642100"/>
            <a:ext cx="1204912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ma-SE" sz="800" dirty="0">
                <a:solidFill>
                  <a:schemeClr val="bg1"/>
                </a:solidFill>
                <a:latin typeface="+mn-lt"/>
              </a:rPr>
              <a:t>http://ku4mina.ucoz.ru/</a:t>
            </a:r>
            <a:endParaRPr lang="ru-RU" sz="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9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9A8B6-45A7-49B4-9F45-D4736763F9F8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71C39-A68A-4484-9E09-CB4B1733D6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16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C9D0D-0ABA-4D98-BBA7-C3A0B9149051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D8E2C-EF5B-4470-8492-A6ACD7150D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414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51515-373D-466A-99A0-4F3F69CB5785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BB54E-F84B-4C3B-BAAD-CB9510BB19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0641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939088" y="6642100"/>
            <a:ext cx="1204912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ma-SE" sz="800" dirty="0">
                <a:solidFill>
                  <a:schemeClr val="bg1"/>
                </a:solidFill>
                <a:latin typeface="+mn-lt"/>
              </a:rPr>
              <a:t>http://ku4mina.ucoz.ru/</a:t>
            </a:r>
            <a:endParaRPr lang="ru-RU" sz="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801F0-B448-4F7A-B6DE-887EE0FF43E9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1AEEF-879C-4F8D-8325-858596266E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630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CB2DF-18D4-4AE0-B383-F42CECE4FF45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9889B-CAF2-430E-8301-78693C4915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160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39088" y="6642100"/>
            <a:ext cx="1204912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ma-SE" sz="800" dirty="0">
                <a:solidFill>
                  <a:schemeClr val="bg1"/>
                </a:solidFill>
                <a:latin typeface="+mn-lt"/>
              </a:rPr>
              <a:t>http://ku4mina.ucoz.ru/</a:t>
            </a:r>
            <a:endParaRPr lang="ru-RU" sz="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65A4DE-6412-4C5A-ADF8-284C734DB969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E80CC-DE47-4602-B791-A882657C6B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929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39088" y="6642100"/>
            <a:ext cx="1204912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ma-SE" sz="800" dirty="0">
                <a:solidFill>
                  <a:schemeClr val="bg1"/>
                </a:solidFill>
                <a:latin typeface="+mn-lt"/>
              </a:rPr>
              <a:t>http://ku4mina.ucoz.ru/</a:t>
            </a:r>
            <a:endParaRPr lang="ru-RU" sz="8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324EAC-A37A-48CA-B0CC-4386692F4F28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DF95F2-BBF3-47AC-9F2A-BD3597A2D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242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6" descr="132804_1.jpg"/>
          <p:cNvPicPr>
            <a:picLocks noChangeAspect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7513"/>
            <a:ext cx="1793875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28EFE0-FA33-4331-B621-B31E9F605A12}" type="datetimeFigureOut">
              <a:rPr lang="ru-RU"/>
              <a:pPr>
                <a:defRPr/>
              </a:pPr>
              <a:t>10.05.2020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B5B5FCA-859E-4E89-BFD3-7EE68A37B6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939088" y="6642100"/>
            <a:ext cx="1204912" cy="215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ma-SE" sz="800" dirty="0">
                <a:solidFill>
                  <a:schemeClr val="bg1"/>
                </a:solidFill>
                <a:latin typeface="+mn-lt"/>
              </a:rPr>
              <a:t>http://ku4mina.ucoz.ru/</a:t>
            </a:r>
            <a:endParaRPr lang="ru-RU" sz="800" dirty="0">
              <a:solidFill>
                <a:schemeClr val="bg1"/>
              </a:solidFill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6" r:id="rId2"/>
    <p:sldLayoutId id="2147483667" r:id="rId3"/>
    <p:sldLayoutId id="2147483672" r:id="rId4"/>
    <p:sldLayoutId id="2147483673" r:id="rId5"/>
    <p:sldLayoutId id="2147483668" r:id="rId6"/>
    <p:sldLayoutId id="2147483669" r:id="rId7"/>
    <p:sldLayoutId id="2147483674" r:id="rId8"/>
    <p:sldLayoutId id="2147483670" r:id="rId9"/>
    <p:sldLayoutId id="2147483675" r:id="rId10"/>
    <p:sldLayoutId id="214748367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img-fotki.yandex.ru/get/5903/zomka.222/0_61638_db164b6b_L.jpg" TargetMode="External"/><Relationship Id="rId3" Type="http://schemas.openxmlformats.org/officeDocument/2006/relationships/hyperlink" Target="http://www.youtube.com/watch?v=qPCZQzzYBns&amp;list=PLbGUzL118NzXsNGH60Z4g6Von7ZVhv0W6&amp;index=3" TargetMode="External"/><Relationship Id="rId7" Type="http://schemas.openxmlformats.org/officeDocument/2006/relationships/hyperlink" Target="0000320f-7dab2c28.pptx" TargetMode="External"/><Relationship Id="rId2" Type="http://schemas.openxmlformats.org/officeDocument/2006/relationships/hyperlink" Target="http://www.youtube.com/watch?v=mRd8oBG3aQI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ooktrailers.ru/" TargetMode="External"/><Relationship Id="rId5" Type="http://schemas.openxmlformats.org/officeDocument/2006/relationships/hyperlink" Target="http://www.apatitylibr.ru/index.php/2014-07-15-10-43-04" TargetMode="External"/><Relationship Id="rId4" Type="http://schemas.openxmlformats.org/officeDocument/2006/relationships/hyperlink" Target="https://ru.wikipedia.org/wiki/%D0%91%D1%83%D0%BA%D1%82%D1%80%D0%B5%D0%B9%D0%BB%D0%B5%D1%80" TargetMode="External"/><Relationship Id="rId9" Type="http://schemas.openxmlformats.org/officeDocument/2006/relationships/hyperlink" Target="http://www.komus.ru/photo/full/132804_1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ctrTitle"/>
          </p:nvPr>
        </p:nvSpPr>
        <p:spPr>
          <a:xfrm>
            <a:off x="467544" y="980728"/>
            <a:ext cx="8352928" cy="4104456"/>
          </a:xfrm>
        </p:spPr>
        <p:txBody>
          <a:bodyPr/>
          <a:lstStyle/>
          <a:p>
            <a:r>
              <a:rPr lang="ru-RU" altLang="ru-RU" sz="7200" b="1" dirty="0" err="1">
                <a:solidFill>
                  <a:srgbClr val="4320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Буктрейлер</a:t>
            </a:r>
            <a:r>
              <a:rPr lang="ru-RU" altLang="ru-RU" sz="7200" b="1" dirty="0">
                <a:solidFill>
                  <a:srgbClr val="4320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: </a:t>
            </a:r>
            <a:br>
              <a:rPr lang="ru-RU" altLang="ru-RU" sz="7200" b="1" dirty="0">
                <a:solidFill>
                  <a:srgbClr val="4320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</a:br>
            <a:r>
              <a:rPr lang="ru-RU" altLang="ru-RU" sz="7200" b="1" dirty="0">
                <a:solidFill>
                  <a:srgbClr val="4320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что это такое и как его создать?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8640960" cy="5040560"/>
          </a:xfrm>
        </p:spPr>
        <p:txBody>
          <a:bodyPr/>
          <a:lstStyle/>
          <a:p>
            <a:pPr marL="0" indent="457200" algn="just">
              <a:buNone/>
            </a:pPr>
            <a:r>
              <a:rPr lang="ru-RU" sz="2400" dirty="0"/>
              <a:t>Чтение сопровождает нас всю жизнь. И неважно, что сейчас все больше людей читают не печатные, а электронные книги. Сущность остается той же. Помочь выбрать книгу для чтения помогут </a:t>
            </a:r>
            <a:r>
              <a:rPr lang="ru-RU" sz="2400" b="1" dirty="0" err="1"/>
              <a:t>буктрейлеры</a:t>
            </a:r>
            <a:r>
              <a:rPr lang="ru-RU" sz="2400" dirty="0"/>
              <a:t> (англ. </a:t>
            </a:r>
            <a:r>
              <a:rPr lang="en-US" sz="2400" b="1" dirty="0" err="1"/>
              <a:t>booktrailer</a:t>
            </a:r>
            <a:r>
              <a:rPr lang="en-US" sz="2400" b="1" dirty="0"/>
              <a:t>)</a:t>
            </a:r>
            <a:endParaRPr lang="ru-RU" sz="2400" dirty="0"/>
          </a:p>
          <a:p>
            <a:pPr marL="0" indent="457200" algn="just">
              <a:buNone/>
            </a:pPr>
            <a:endParaRPr lang="ru-RU" sz="2400" dirty="0"/>
          </a:p>
          <a:p>
            <a:pPr marL="0" indent="457200" algn="just">
              <a:buNone/>
            </a:pPr>
            <a:r>
              <a:rPr lang="ru-RU" sz="2400" dirty="0"/>
              <a:t>Мы ходим в кинотеатры и перед началом просмотра смотрим короткие рекламные ролики – </a:t>
            </a:r>
            <a:r>
              <a:rPr lang="ru-RU" sz="2400" b="1" dirty="0"/>
              <a:t>трейлеры о фильмах</a:t>
            </a:r>
            <a:r>
              <a:rPr lang="ru-RU" sz="2400" dirty="0"/>
              <a:t>, которые скоро поступят в кинопрокат. Похоже, что в библиотеки на смену книжным выставкам приходит более современный способ продвижения книг - </a:t>
            </a:r>
            <a:r>
              <a:rPr lang="ru-RU" sz="2400" b="1" dirty="0" err="1"/>
              <a:t>буктрейлеры</a:t>
            </a:r>
            <a:r>
              <a:rPr lang="ru-RU" sz="2400" dirty="0"/>
              <a:t> - аннотации книг в </a:t>
            </a:r>
            <a:r>
              <a:rPr lang="ru-RU" sz="2400" dirty="0" err="1"/>
              <a:t>видеоформате</a:t>
            </a:r>
            <a:r>
              <a:rPr lang="ru-RU" sz="2400" dirty="0"/>
              <a:t>. В ролике продолжительностью не более 3 минут информация о книге подается так, что сразу хочется взять ее и прочитать.</a:t>
            </a:r>
          </a:p>
          <a:p>
            <a:pPr marL="0" indent="457200" algn="just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62754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47248" cy="1012974"/>
          </a:xfrm>
        </p:spPr>
        <p:txBody>
          <a:bodyPr/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Что такое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</a:rPr>
              <a:t>буктрейлер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600200"/>
            <a:ext cx="8640960" cy="4349080"/>
          </a:xfrm>
        </p:spPr>
        <p:txBody>
          <a:bodyPr/>
          <a:lstStyle/>
          <a:p>
            <a:pPr marL="0" indent="0">
              <a:buNone/>
            </a:pPr>
            <a:r>
              <a:rPr lang="ru-RU" b="1" dirty="0" err="1"/>
              <a:t>Буктрейлер</a:t>
            </a:r>
            <a:r>
              <a:rPr lang="ru-RU" dirty="0"/>
              <a:t> – короткий видеоролик по мотивам книги. Основная его задача – рассказать о книге, заинтересовать, заинтриговать  читателя.</a:t>
            </a:r>
          </a:p>
          <a:p>
            <a:pPr marL="0" indent="0">
              <a:buNone/>
            </a:pPr>
            <a:r>
              <a:rPr lang="ru-RU" b="1" dirty="0" err="1"/>
              <a:t>Буктрейлер</a:t>
            </a:r>
            <a:r>
              <a:rPr lang="ru-RU" dirty="0"/>
              <a:t> включает в себя яркие моменты книги, визуализирует её содержание. Работа эта творческая, способная заинтересовать, заинтриговать читателя.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8498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11430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ea typeface="MS Mincho" panose="02020609040205080304" pitchFamily="49" charset="-128"/>
              </a:rPr>
              <a:t>Почему актуальна именно такая форма?</a:t>
            </a:r>
            <a:br>
              <a:rPr lang="ru-RU" dirty="0">
                <a:solidFill>
                  <a:srgbClr val="0070C0"/>
                </a:solidFill>
              </a:rPr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42594"/>
          </a:xfrm>
        </p:spPr>
        <p:txBody>
          <a:bodyPr/>
          <a:lstStyle/>
          <a:p>
            <a:pPr algn="r"/>
            <a:r>
              <a:rPr lang="ru-RU" dirty="0"/>
              <a:t>Книга - самое мощное орудие дальнейшего развития духовных сил человечества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 Максим Горький </a:t>
            </a:r>
            <a:br>
              <a:rPr lang="ru-RU" dirty="0"/>
            </a:b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556792"/>
            <a:ext cx="8229600" cy="1143000"/>
          </a:xfrm>
        </p:spPr>
        <p:txBody>
          <a:bodyPr/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По способу визуального воплощения текста 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b="1" dirty="0" err="1">
                <a:solidFill>
                  <a:schemeClr val="accent2">
                    <a:lumMod val="50000"/>
                  </a:schemeClr>
                </a:solidFill>
              </a:rPr>
              <a:t>буктрейлеры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 могут быть:</a:t>
            </a:r>
            <a:br>
              <a:rPr lang="ru-RU" dirty="0">
                <a:solidFill>
                  <a:schemeClr val="accent2">
                    <a:lumMod val="50000"/>
                  </a:schemeClr>
                </a:solidFill>
              </a:rPr>
            </a:b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3068960"/>
            <a:ext cx="7848872" cy="3096344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1) игровые</a:t>
            </a:r>
            <a:r>
              <a:rPr lang="ru-RU" dirty="0"/>
              <a:t> (</a:t>
            </a:r>
            <a:r>
              <a:rPr lang="ru-RU" dirty="0" err="1"/>
              <a:t>минифильм</a:t>
            </a:r>
            <a:r>
              <a:rPr lang="ru-RU" dirty="0"/>
              <a:t> по книге);</a:t>
            </a:r>
          </a:p>
          <a:p>
            <a:pPr marL="0" indent="0">
              <a:buNone/>
            </a:pPr>
            <a:r>
              <a:rPr lang="ru-RU" b="1" dirty="0"/>
              <a:t>2) неигровые </a:t>
            </a:r>
            <a:r>
              <a:rPr lang="ru-RU" dirty="0"/>
              <a:t>(набор слайдов с цитатами, иллюстрациями, книжными разворотами, рисунками, фотографиями и т. п.);</a:t>
            </a:r>
          </a:p>
          <a:p>
            <a:pPr marL="0" indent="0">
              <a:buNone/>
            </a:pPr>
            <a:r>
              <a:rPr lang="ru-RU" b="1" dirty="0"/>
              <a:t>3) анимационные</a:t>
            </a:r>
            <a:r>
              <a:rPr lang="ru-RU" dirty="0"/>
              <a:t> (мультфильм по книге).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4505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624" y="1124744"/>
            <a:ext cx="8892480" cy="1800200"/>
          </a:xfrm>
        </p:spPr>
        <p:txBody>
          <a:bodyPr/>
          <a:lstStyle/>
          <a:p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</a:rPr>
              <a:t>Буктрейлеры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 можно классифицировать и </a:t>
            </a:r>
            <a:b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по содержанию. </a:t>
            </a:r>
            <a:b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  <a:t>Так, встречаются ролики:</a:t>
            </a:r>
            <a:br>
              <a:rPr lang="ru-RU" sz="3600" b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34209" y="2708920"/>
            <a:ext cx="8003232" cy="3528392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1) повествовательные</a:t>
            </a:r>
            <a:r>
              <a:rPr lang="ru-RU" dirty="0"/>
              <a:t> (презентующие основу сюжета произведения).</a:t>
            </a:r>
          </a:p>
          <a:p>
            <a:pPr marL="0" indent="0">
              <a:buNone/>
            </a:pPr>
            <a:r>
              <a:rPr lang="ru-RU" b="1" dirty="0"/>
              <a:t>2) атмосферные </a:t>
            </a:r>
            <a:r>
              <a:rPr lang="ru-RU" dirty="0"/>
              <a:t>(передающие основные настроения книги и читательские эмоции).</a:t>
            </a:r>
          </a:p>
          <a:p>
            <a:pPr marL="0" indent="0">
              <a:buNone/>
            </a:pPr>
            <a:r>
              <a:rPr lang="ru-RU" b="1" dirty="0"/>
              <a:t>3) концептуальные </a:t>
            </a:r>
            <a:r>
              <a:rPr lang="ru-RU" dirty="0"/>
              <a:t>(транслирующие ключевые идеи и общую смысловую направленность текста).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4745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Этапы создания </a:t>
            </a:r>
            <a:r>
              <a:rPr lang="ru-RU" b="1" dirty="0" err="1">
                <a:solidFill>
                  <a:schemeClr val="accent2">
                    <a:lumMod val="50000"/>
                  </a:schemeClr>
                </a:solidFill>
              </a:rPr>
              <a:t>буктрейлера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784976" cy="4752528"/>
          </a:xfrm>
        </p:spPr>
        <p:txBody>
          <a:bodyPr/>
          <a:lstStyle/>
          <a:p>
            <a:r>
              <a:rPr lang="ru-RU" sz="1800" dirty="0"/>
              <a:t>Выбрать книгу, которая нравится, с которой будет интересно работать</a:t>
            </a:r>
          </a:p>
          <a:p>
            <a:r>
              <a:rPr lang="ru-RU" sz="1800" dirty="0"/>
              <a:t>Посмотреть примеры </a:t>
            </a:r>
            <a:r>
              <a:rPr lang="ru-RU" sz="1800" dirty="0" err="1"/>
              <a:t>буктрейлеров</a:t>
            </a:r>
            <a:r>
              <a:rPr lang="ru-RU" sz="1800" dirty="0"/>
              <a:t> и продумать идею своего</a:t>
            </a:r>
          </a:p>
          <a:p>
            <a:r>
              <a:rPr lang="ru-RU" sz="1800" dirty="0"/>
              <a:t>Написать аннотацию-сценарий к ролику (10-15 предложений). Подобрать иллюстрации, видеоматериал: по одному кадру к коротким предложениям, по два-три к длинным. Вынести в заголовок трейлера основную идею книги.</a:t>
            </a:r>
          </a:p>
          <a:p>
            <a:r>
              <a:rPr lang="ru-RU" sz="1800" dirty="0"/>
              <a:t>Записать необходимый аудиоматериал: голоса, звуки, музыку.</a:t>
            </a:r>
          </a:p>
          <a:p>
            <a:r>
              <a:rPr lang="ru-RU" sz="1800" dirty="0"/>
              <a:t>Объединить имеющиеся визуальные и аудиоматериалы в единый ролик, используя соответствующее ПО (от </a:t>
            </a:r>
            <a:r>
              <a:rPr lang="ru-RU" sz="1800" dirty="0" err="1"/>
              <a:t>Windows</a:t>
            </a:r>
            <a:r>
              <a:rPr lang="ru-RU" sz="1800" dirty="0"/>
              <a:t> </a:t>
            </a:r>
            <a:r>
              <a:rPr lang="ru-RU" sz="1800" dirty="0" err="1"/>
              <a:t>Movie</a:t>
            </a:r>
            <a:r>
              <a:rPr lang="ru-RU" sz="1800" dirty="0"/>
              <a:t> </a:t>
            </a:r>
            <a:r>
              <a:rPr lang="ru-RU" sz="1800" dirty="0" err="1"/>
              <a:t>Maker</a:t>
            </a:r>
            <a:r>
              <a:rPr lang="ru-RU" sz="1800" dirty="0"/>
              <a:t> для создания любительских роликов до </a:t>
            </a:r>
            <a:r>
              <a:rPr lang="ru-RU" sz="1800" dirty="0" err="1"/>
              <a:t>Adobe</a:t>
            </a:r>
            <a:r>
              <a:rPr lang="ru-RU" sz="1800" dirty="0"/>
              <a:t> </a:t>
            </a:r>
            <a:r>
              <a:rPr lang="ru-RU" sz="1800" dirty="0" err="1"/>
              <a:t>Premiere</a:t>
            </a:r>
            <a:r>
              <a:rPr lang="ru-RU" sz="1800" dirty="0"/>
              <a:t> для создания профессиональных трейлеров).</a:t>
            </a:r>
          </a:p>
          <a:p>
            <a:r>
              <a:rPr lang="ru-RU" sz="1800" dirty="0"/>
              <a:t>Просмотреть получившийся </a:t>
            </a:r>
            <a:r>
              <a:rPr lang="ru-RU" sz="1800" dirty="0" err="1"/>
              <a:t>буктрейлер</a:t>
            </a:r>
            <a:r>
              <a:rPr lang="ru-RU" sz="1800" dirty="0"/>
              <a:t>, при необходимости внести исправления</a:t>
            </a:r>
          </a:p>
          <a:p>
            <a:r>
              <a:rPr lang="ru-RU" sz="1800" dirty="0"/>
              <a:t>Продемонстрировать </a:t>
            </a:r>
            <a:r>
              <a:rPr lang="ru-RU" sz="1800" dirty="0" err="1"/>
              <a:t>буктрейлер</a:t>
            </a:r>
            <a:r>
              <a:rPr lang="ru-RU" sz="1800" dirty="0"/>
              <a:t> небольшой группе людей, являющихся представителями целевой аудитории книги, к которой снят ролик. Проанализировать, правильно ли воспринимается идея ролика, какое воздействие он оказывает на зрителей. При необходимости сделать правки.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7187834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2"/>
          <p:cNvSpPr>
            <a:spLocks noGrp="1"/>
          </p:cNvSpPr>
          <p:nvPr>
            <p:ph type="title"/>
          </p:nvPr>
        </p:nvSpPr>
        <p:spPr>
          <a:xfrm>
            <a:off x="827584" y="332656"/>
            <a:ext cx="7859216" cy="648072"/>
          </a:xfrm>
        </p:spPr>
        <p:txBody>
          <a:bodyPr/>
          <a:lstStyle/>
          <a:p>
            <a:r>
              <a:rPr lang="ru-RU" altLang="ru-RU" sz="3600" dirty="0">
                <a:latin typeface="Bookman Old Style" pitchFamily="18" charset="0"/>
              </a:rPr>
              <a:t>Использованные ресурсы</a:t>
            </a:r>
          </a:p>
        </p:txBody>
      </p:sp>
      <p:sp>
        <p:nvSpPr>
          <p:cNvPr id="11267" name="Содержимое 3"/>
          <p:cNvSpPr>
            <a:spLocks noGrp="1"/>
          </p:cNvSpPr>
          <p:nvPr>
            <p:ph idx="1"/>
          </p:nvPr>
        </p:nvSpPr>
        <p:spPr>
          <a:xfrm>
            <a:off x="359024" y="980728"/>
            <a:ext cx="8784976" cy="5616624"/>
          </a:xfrm>
        </p:spPr>
        <p:txBody>
          <a:bodyPr/>
          <a:lstStyle/>
          <a:p>
            <a:r>
              <a:rPr lang="ru-RU" sz="1000" dirty="0"/>
              <a:t>Многогранный </a:t>
            </a:r>
            <a:r>
              <a:rPr lang="ru-RU" sz="1000" dirty="0" err="1"/>
              <a:t>буктрейлер</a:t>
            </a:r>
            <a:r>
              <a:rPr lang="ru-RU" sz="1000" dirty="0"/>
              <a:t> </a:t>
            </a:r>
            <a:r>
              <a:rPr lang="ru-RU" sz="1000" u="sng" dirty="0">
                <a:hlinkClick r:id="rId2"/>
              </a:rPr>
              <a:t>http://www.youtube.com/watch?v=mRd8oBG3aQI</a:t>
            </a:r>
            <a:r>
              <a:rPr lang="ru-RU" sz="1000" dirty="0"/>
              <a:t> </a:t>
            </a:r>
          </a:p>
          <a:p>
            <a:r>
              <a:rPr lang="ru-RU" sz="1000" dirty="0"/>
              <a:t>Как создать </a:t>
            </a:r>
            <a:r>
              <a:rPr lang="ru-RU" sz="1000" dirty="0" err="1"/>
              <a:t>буктрейлер</a:t>
            </a:r>
            <a:r>
              <a:rPr lang="ru-RU" sz="1000" dirty="0"/>
              <a:t> </a:t>
            </a:r>
            <a:r>
              <a:rPr lang="ru-RU" sz="1000" u="sng" dirty="0">
                <a:hlinkClick r:id="rId3"/>
              </a:rPr>
              <a:t>http://www.youtube.com/watch?v=qPCZQzzYBns&amp;list=PLbGUzL118NzXsNGH60Z4g6Von7ZVhv0W6&amp;index=3</a:t>
            </a:r>
            <a:endParaRPr lang="ru-RU" sz="1000" dirty="0"/>
          </a:p>
          <a:p>
            <a:r>
              <a:rPr lang="ru-RU" sz="1000" dirty="0" err="1"/>
              <a:t>Буктрейлер</a:t>
            </a:r>
            <a:r>
              <a:rPr lang="ru-RU" sz="1000" dirty="0"/>
              <a:t> Википедия </a:t>
            </a:r>
            <a:r>
              <a:rPr lang="en-US" sz="1000" dirty="0">
                <a:hlinkClick r:id="rId4"/>
              </a:rPr>
              <a:t>https://ru.wikipedia.org/wiki/%D0%91%D1%83%D0%BA%D1%82%D1%80%D0%B5%D0%B9%D0%BB%D0%B5%D1%80</a:t>
            </a:r>
            <a:endParaRPr lang="ru-RU" sz="1000" dirty="0"/>
          </a:p>
          <a:p>
            <a:r>
              <a:rPr lang="ru-RU" sz="1000" dirty="0" err="1"/>
              <a:t>Буктрейлер</a:t>
            </a:r>
            <a:r>
              <a:rPr lang="ru-RU" sz="1000" dirty="0"/>
              <a:t>: понятие, классификация, этапы создания </a:t>
            </a:r>
            <a:r>
              <a:rPr lang="en-US" sz="1000" dirty="0">
                <a:hlinkClick r:id="rId5"/>
              </a:rPr>
              <a:t>http://www.apatitylibr.ru/index.php/2014-07-15-10-43-04</a:t>
            </a:r>
            <a:endParaRPr lang="ru-RU" sz="1000" dirty="0"/>
          </a:p>
          <a:p>
            <a:r>
              <a:rPr lang="ru-RU" sz="1000" dirty="0" err="1"/>
              <a:t>Буктрейлеры</a:t>
            </a:r>
            <a:r>
              <a:rPr lang="ru-RU" sz="1000" dirty="0"/>
              <a:t> </a:t>
            </a:r>
            <a:r>
              <a:rPr lang="en-US" sz="1000" dirty="0">
                <a:hlinkClick r:id="rId6"/>
              </a:rPr>
              <a:t>http://www.booktrailers.ru/</a:t>
            </a:r>
            <a:endParaRPr lang="ru-RU" sz="1000" dirty="0"/>
          </a:p>
          <a:p>
            <a:r>
              <a:rPr lang="ru-RU" sz="1000" dirty="0"/>
              <a:t>Презентация </a:t>
            </a:r>
            <a:r>
              <a:rPr lang="en-US" sz="1000" dirty="0">
                <a:hlinkClick r:id="rId7" action="ppaction://hlinkpres?slideindex=1&amp;slidetitle="/>
              </a:rPr>
              <a:t>https://infourok.ru/prezentaciya-na-temu-buktreyler-ponyatie-klassifikaciya-etapi-sozdaniya-383848.html</a:t>
            </a:r>
            <a:endParaRPr lang="ru-RU" sz="1000" dirty="0"/>
          </a:p>
          <a:p>
            <a:r>
              <a:rPr lang="ru-RU" altLang="ru-RU" sz="1000" u="sng" dirty="0">
                <a:hlinkClick r:id="rId8"/>
              </a:rPr>
              <a:t>http://img-fotki.yandex.ru/get/5903/zomka.222/0_61638_db164b6b_L.jpg</a:t>
            </a:r>
            <a:r>
              <a:rPr lang="ru-RU" altLang="ru-RU" sz="1000" dirty="0"/>
              <a:t> - фон;</a:t>
            </a:r>
          </a:p>
          <a:p>
            <a:r>
              <a:rPr lang="ru-RU" altLang="ru-RU" sz="1000" u="sng" dirty="0">
                <a:hlinkClick r:id="rId9"/>
              </a:rPr>
              <a:t>http://www.komus.ru/photo/full/132804_1.jpg</a:t>
            </a:r>
            <a:r>
              <a:rPr lang="ru-RU" altLang="ru-RU" sz="1000" dirty="0"/>
              <a:t> - книги, перо, чернильница;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000" dirty="0"/>
              <a:t>       </a:t>
            </a:r>
          </a:p>
          <a:p>
            <a:endParaRPr lang="ru-RU" altLang="ru-RU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3744416"/>
          </a:xfrm>
        </p:spPr>
        <p:txBody>
          <a:bodyPr/>
          <a:lstStyle/>
          <a:p>
            <a:br>
              <a:rPr lang="ru-RU" dirty="0"/>
            </a:br>
            <a:br>
              <a:rPr lang="ru-RU" dirty="0"/>
            </a:br>
            <a:r>
              <a:rPr lang="ru-RU" dirty="0"/>
              <a:t>А сейчас предлагаю Вашему вниманию </a:t>
            </a:r>
            <a:r>
              <a:rPr lang="ru-RU" dirty="0" err="1"/>
              <a:t>Буктрейлер</a:t>
            </a:r>
            <a:r>
              <a:rPr lang="ru-RU" dirty="0"/>
              <a:t>, созданный совместно с детьми </a:t>
            </a:r>
            <a:br>
              <a:rPr lang="ru-RU" dirty="0"/>
            </a:br>
            <a:r>
              <a:rPr lang="ru-RU" dirty="0"/>
              <a:t>3 «г» класса по книге писателя родного края</a:t>
            </a:r>
            <a:br>
              <a:rPr lang="ru-RU" dirty="0"/>
            </a:br>
            <a:r>
              <a:rPr lang="ru-RU" dirty="0"/>
              <a:t>С. Нестеровой «</a:t>
            </a:r>
            <a:r>
              <a:rPr lang="ru-RU" dirty="0" err="1"/>
              <a:t>Байкалочка</a:t>
            </a:r>
            <a:r>
              <a:rPr lang="ru-RU" dirty="0"/>
              <a:t>».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432003"/>
                </a:solidFill>
              </a:rPr>
              <a:t>Презентацию подготовила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Сахарова Светлана Юрьевна </a:t>
            </a:r>
          </a:p>
          <a:p>
            <a:pPr marL="0" indent="0" algn="ctr">
              <a:buNone/>
            </a:pPr>
            <a:r>
              <a:rPr lang="ru-RU" dirty="0"/>
              <a:t>Учитель начальных классов МОУ ТСОШ №1</a:t>
            </a:r>
          </a:p>
        </p:txBody>
      </p:sp>
    </p:spTree>
    <p:extLst>
      <p:ext uri="{BB962C8B-B14F-4D97-AF65-F5344CB8AC3E}">
        <p14:creationId xmlns:p14="http://schemas.microsoft.com/office/powerpoint/2010/main" val="101019564"/>
      </p:ext>
    </p:extLst>
  </p:cSld>
  <p:clrMapOvr>
    <a:masterClrMapping/>
  </p:clrMapOvr>
</p:sld>
</file>

<file path=ppt/theme/theme1.xml><?xml version="1.0" encoding="utf-8"?>
<a:theme xmlns:a="http://schemas.openxmlformats.org/drawingml/2006/main" name="Литература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Литература 2</Template>
  <TotalTime>858</TotalTime>
  <Words>481</Words>
  <Application>Microsoft Office PowerPoint</Application>
  <PresentationFormat>Экран (4:3)</PresentationFormat>
  <Paragraphs>39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Bookman Old Style</vt:lpstr>
      <vt:lpstr>Calibri</vt:lpstr>
      <vt:lpstr>Times New Roman</vt:lpstr>
      <vt:lpstr>Литература 2</vt:lpstr>
      <vt:lpstr>Буктрейлер:  что это такое и как его создать?</vt:lpstr>
      <vt:lpstr>Презентация PowerPoint</vt:lpstr>
      <vt:lpstr>Что такое буктрейлер?</vt:lpstr>
      <vt:lpstr>Почему актуальна именно такая форма? </vt:lpstr>
      <vt:lpstr>Книга - самое мощное орудие дальнейшего развития духовных сил человечества    Максим Горький  </vt:lpstr>
      <vt:lpstr>По способу визуального воплощения текста  буктрейлеры могут быть: </vt:lpstr>
      <vt:lpstr>Буктрейлеры можно классифицировать и  по содержанию.  Так, встречаются ролики: </vt:lpstr>
      <vt:lpstr>Этапы создания буктрейлера:</vt:lpstr>
      <vt:lpstr>Использованные ресурсы</vt:lpstr>
      <vt:lpstr>  А сейчас предлагаю Вашему вниманию Буктрейлер, созданный совместно с детьми  3 «г» класса по книге писателя родного края С. Нестеровой «Байкалочка».</vt:lpstr>
      <vt:lpstr>Презентацию подготовила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Буктрейлер</dc:title>
  <dc:creator>Alex</dc:creator>
  <cp:lastModifiedBy>Admin</cp:lastModifiedBy>
  <cp:revision>25</cp:revision>
  <dcterms:created xsi:type="dcterms:W3CDTF">2015-08-22T14:44:03Z</dcterms:created>
  <dcterms:modified xsi:type="dcterms:W3CDTF">2020-05-10T15:42:10Z</dcterms:modified>
</cp:coreProperties>
</file>