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notesMasterIdLst>
    <p:notesMasterId r:id="rId17"/>
  </p:notesMasterIdLst>
  <p:sldIdLst>
    <p:sldId id="289" r:id="rId2"/>
    <p:sldId id="297" r:id="rId3"/>
    <p:sldId id="292" r:id="rId4"/>
    <p:sldId id="298" r:id="rId5"/>
    <p:sldId id="294" r:id="rId6"/>
    <p:sldId id="295" r:id="rId7"/>
    <p:sldId id="284" r:id="rId8"/>
    <p:sldId id="264" r:id="rId9"/>
    <p:sldId id="287" r:id="rId10"/>
    <p:sldId id="288" r:id="rId11"/>
    <p:sldId id="266" r:id="rId12"/>
    <p:sldId id="267" r:id="rId13"/>
    <p:sldId id="269" r:id="rId14"/>
    <p:sldId id="277" r:id="rId15"/>
    <p:sldId id="285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0000"/>
    <a:srgbClr val="CC3300"/>
    <a:srgbClr val="0000FF"/>
    <a:srgbClr val="3399FF"/>
    <a:srgbClr val="9999FF"/>
    <a:srgbClr val="CCCCFF"/>
    <a:srgbClr val="99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1013A-FA20-4544-BC61-6AF08A0734BC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FD418-1985-4C36-8155-58CAC89704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1FD418-1985-4C36-8155-58CAC89704E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235F5CE-31BF-4316-87FD-6FF2F13795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DB64195-8ADC-44DA-8FB8-06A62EB625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7" Type="http://schemas.openxmlformats.org/officeDocument/2006/relationships/image" Target="../media/image8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2.xml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22_02_2008_10_02_31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835824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28596" y="571480"/>
            <a:ext cx="5235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История сети</a:t>
            </a:r>
            <a:endParaRPr lang="ru-RU" sz="5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0000CC"/>
                </a:solidFill>
              </a:rPr>
              <a:t>ОПРЕДЕЛЕНИЕ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484313"/>
            <a:ext cx="8229600" cy="2116137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buFontTx/>
              <a:buNone/>
            </a:pPr>
            <a:r>
              <a:rPr lang="ru-RU" sz="2800" dirty="0" smtClean="0"/>
              <a:t>	Интернет — это глобальная компьютерная сеть, в которой локальные, региональные и корпоративные сети соединены между собой многочисленными каналами передачи информации с высокой пропускной способностью.</a:t>
            </a:r>
          </a:p>
        </p:txBody>
      </p:sp>
      <p:pic>
        <p:nvPicPr>
          <p:cNvPr id="3076" name="Picture 5" descr="Pg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567" t="17735" r="3984" b="5334"/>
          <a:stretch>
            <a:fillRect/>
          </a:stretch>
        </p:blipFill>
        <p:spPr bwMode="auto">
          <a:xfrm>
            <a:off x="3203575" y="4076700"/>
            <a:ext cx="56896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428596" y="485775"/>
            <a:ext cx="853601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>
                <a:latin typeface="Times New Roman" pitchFamily="18" charset="0"/>
              </a:rPr>
              <a:t>	</a:t>
            </a:r>
            <a:r>
              <a:rPr lang="ru-RU" sz="2200" dirty="0"/>
              <a:t>В  </a:t>
            </a:r>
            <a:r>
              <a:rPr lang="ru-RU" sz="2200" b="1" dirty="0"/>
              <a:t>1969 году</a:t>
            </a:r>
            <a:r>
              <a:rPr lang="ru-RU" sz="2200" dirty="0"/>
              <a:t>  в рамках проекта сеть объединила четыре научных учреждения. </a:t>
            </a:r>
          </a:p>
          <a:p>
            <a:pPr>
              <a:lnSpc>
                <a:spcPct val="150000"/>
              </a:lnSpc>
            </a:pPr>
            <a:r>
              <a:rPr lang="ru-RU" sz="2200" dirty="0"/>
              <a:t>	Первый сервер ARPANET был установлен 1 сентября 1969 года в Калифорнийском университете в Лос-Анджелесе. 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428596" y="2708920"/>
            <a:ext cx="8319224" cy="311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>
                <a:latin typeface="Times New Roman" pitchFamily="18" charset="0"/>
              </a:rPr>
              <a:t>	</a:t>
            </a:r>
            <a:r>
              <a:rPr lang="ru-RU" sz="2200" dirty="0"/>
              <a:t>К </a:t>
            </a:r>
            <a:r>
              <a:rPr lang="ru-RU" sz="2200" b="1" dirty="0"/>
              <a:t>1971 году</a:t>
            </a:r>
            <a:r>
              <a:rPr lang="ru-RU" sz="2200" dirty="0"/>
              <a:t> была разработана первая программа для отправки электронной почты по сети.</a:t>
            </a:r>
          </a:p>
          <a:p>
            <a:pPr>
              <a:lnSpc>
                <a:spcPct val="150000"/>
              </a:lnSpc>
            </a:pPr>
            <a:r>
              <a:rPr lang="ru-RU" sz="2200" dirty="0"/>
              <a:t>	В </a:t>
            </a:r>
            <a:r>
              <a:rPr lang="ru-RU" sz="2200" b="1" dirty="0"/>
              <a:t>1973 году</a:t>
            </a:r>
            <a:r>
              <a:rPr lang="ru-RU" sz="2200" dirty="0"/>
              <a:t> к сети были подключены через трансатлантический телефонный кабель первые иностранные организации из Великобритании и Норвегии, сеть стала международной. </a:t>
            </a:r>
          </a:p>
        </p:txBody>
      </p:sp>
      <p:sp>
        <p:nvSpPr>
          <p:cNvPr id="8197" name="AutoShape 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243888" y="6237288"/>
            <a:ext cx="720725" cy="504825"/>
          </a:xfrm>
          <a:prstGeom prst="actionButtonForwardNex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928670"/>
            <a:ext cx="364333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Активную роль в разработке и стандартизации сетевых протоколов играл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Джон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Постел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3238970"/>
            <a:ext cx="33001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</a:rPr>
              <a:t>Его считают отцом </a:t>
            </a:r>
            <a:r>
              <a:rPr lang="ru-RU" sz="2400" b="1" dirty="0" smtClean="0">
                <a:latin typeface="Times New Roman" pitchFamily="18" charset="0"/>
              </a:rPr>
              <a:t>Интернета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6" name="Picture 7" descr="Джон Постел - отец Интерне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28604"/>
            <a:ext cx="4079875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5143512"/>
            <a:ext cx="8183880" cy="785818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8" name="Picture 4" descr="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14422"/>
            <a:ext cx="792961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547813" y="428604"/>
            <a:ext cx="61261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0000CC"/>
                </a:solidFill>
              </a:rPr>
              <a:t>В настоящее время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28596" y="1214423"/>
            <a:ext cx="4502179" cy="3370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/>
              <a:t>	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настоящее время подключиться к Интернету можно через спутники связи,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радио-каналы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кабельное телевидение, телефон, сотовую связь, специальные оптико-волоконные линии или электропровода. </a:t>
            </a:r>
          </a:p>
        </p:txBody>
      </p:sp>
      <p:pic>
        <p:nvPicPr>
          <p:cNvPr id="16391" name="Picture 7" descr="internet_reklama_luchshiy_vyh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214422"/>
            <a:ext cx="364333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428596" y="4500570"/>
            <a:ext cx="432117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Интернет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быстро достиг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аудитории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свыше 50 миллионов пользователей.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7412" name="Picture 4" descr="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82158"/>
            <a:ext cx="8286808" cy="594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323850" y="333375"/>
            <a:ext cx="8424863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200" dirty="0"/>
              <a:t>	К середине </a:t>
            </a:r>
            <a:r>
              <a:rPr lang="ru-RU" sz="2200" b="1" dirty="0"/>
              <a:t>2008 года</a:t>
            </a:r>
            <a:r>
              <a:rPr lang="ru-RU" sz="2200" dirty="0"/>
              <a:t> число пользователей составило около 1,5 млрд. человек (около четверти земного населения).</a:t>
            </a:r>
          </a:p>
          <a:p>
            <a:pPr>
              <a:lnSpc>
                <a:spcPct val="150000"/>
              </a:lnSpc>
            </a:pPr>
            <a:r>
              <a:rPr lang="ru-RU" sz="2200" b="1" dirty="0"/>
              <a:t>	В России</a:t>
            </a:r>
            <a:r>
              <a:rPr lang="ru-RU" sz="2200" dirty="0"/>
              <a:t> почти все </a:t>
            </a:r>
            <a:r>
              <a:rPr lang="ru-RU" sz="2200" b="1" dirty="0"/>
              <a:t>средние школы с 2008</a:t>
            </a:r>
            <a:r>
              <a:rPr lang="ru-RU" sz="2200" dirty="0"/>
              <a:t> года оснащены компьютерами с доступом к глобальной компьютерной сети Интернет и базовыми пакетами программ для обучения информатике, работе с персональными компьютерами и сетью Интернет.</a:t>
            </a:r>
          </a:p>
        </p:txBody>
      </p:sp>
      <p:pic>
        <p:nvPicPr>
          <p:cNvPr id="17414" name="Picture 6" descr="interne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429000"/>
            <a:ext cx="321945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КОМПЬЮТЕР </a:t>
            </a:r>
            <a:br>
              <a:rPr lang="ru-RU" sz="3200" b="1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МОЖЕТ СТАТЬ ВАШИМ ВРАГОМ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755650" y="1690688"/>
            <a:ext cx="7561263" cy="588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  <a:t>врагом вашему здоровью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611188" y="2781300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Times New Roman" pitchFamily="18" charset="0"/>
                <a:hlinkClick r:id="rId2" action="ppaction://hlinksldjump"/>
              </a:rPr>
              <a:t>опорно-двигательный аппарат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611188" y="4076700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Times New Roman" pitchFamily="18" charset="0"/>
                <a:hlinkClick r:id="rId3" action="ppaction://hlinksldjump"/>
              </a:rPr>
              <a:t>зрение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44042" name="Text Box 10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1188" y="4724400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Times New Roman" pitchFamily="18" charset="0"/>
                <a:hlinkClick r:id="rId4" action="ppaction://hlinksldjump"/>
              </a:rPr>
              <a:t>психика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611188" y="3429000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Times New Roman" pitchFamily="18" charset="0"/>
                <a:hlinkClick r:id="rId5" action="ppaction://hlinksldjump"/>
              </a:rPr>
              <a:t>кисти рук</a:t>
            </a:r>
            <a:endParaRPr lang="ru-RU" sz="2400" b="1">
              <a:latin typeface="Times New Roman" pitchFamily="18" charset="0"/>
            </a:endParaRPr>
          </a:p>
        </p:txBody>
      </p:sp>
      <p:sp>
        <p:nvSpPr>
          <p:cNvPr id="44044" name="Text Box 1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611188" y="5373688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latin typeface="Times New Roman" pitchFamily="18" charset="0"/>
                <a:hlinkClick r:id="rId6" action="ppaction://hlinksldjump"/>
              </a:rPr>
              <a:t>общее физическое недомогание</a:t>
            </a:r>
            <a:endParaRPr lang="ru-RU" sz="2400" b="1">
              <a:latin typeface="Times New Roman" pitchFamily="18" charset="0"/>
            </a:endParaRPr>
          </a:p>
        </p:txBody>
      </p:sp>
      <p:pic>
        <p:nvPicPr>
          <p:cNvPr id="44045" name="Picture 13" descr="efe4d546c7c56a6c6b1ee96adc35496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6100" y="3375025"/>
            <a:ext cx="4597400" cy="3373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964612" cy="850900"/>
          </a:xfrm>
        </p:spPr>
        <p:txBody>
          <a:bodyPr/>
          <a:lstStyle/>
          <a:p>
            <a: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  <a:t>ПРАВИЛА РАБОТЫ ЗА </a:t>
            </a:r>
            <a:r>
              <a:rPr lang="ru-RU" sz="3200" b="1" dirty="0" smtClean="0">
                <a:solidFill>
                  <a:srgbClr val="CC3300"/>
                </a:solidFill>
                <a:latin typeface="Times New Roman" pitchFamily="18" charset="0"/>
              </a:rPr>
              <a:t>КОМПЬЮТЕРОМ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539750" y="908050"/>
            <a:ext cx="8208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</a:rPr>
              <a:t>1.Проводить перед компьютером не более 2-3 часов в день, устраивая 15 минутные перерывы через каждые полчаса работы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68313" y="1989138"/>
            <a:ext cx="8064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</a:rPr>
              <a:t>2.Лучше работать за компьютером в первой половине дня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468313" y="2781300"/>
            <a:ext cx="6769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</a:rPr>
              <a:t>3.Комната должна быть хорошо освещена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68313" y="3357563"/>
            <a:ext cx="6769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</a:rPr>
              <a:t>4.Мебель должна соответствовать росту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68313" y="4005263"/>
            <a:ext cx="64801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  <a:hlinkClick r:id="" action="ppaction://noaction"/>
              </a:rPr>
              <a:t>5.Расстояние от монитора до глаз – 60 см</a:t>
            </a:r>
            <a:endParaRPr lang="ru-RU" sz="2000" b="1">
              <a:latin typeface="Times New Roman" pitchFamily="18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68313" y="4652963"/>
            <a:ext cx="6624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  <a:hlinkClick r:id="rId2" action="ppaction://hlinksldjump"/>
              </a:rPr>
              <a:t>6.Периодически делать зарядку для глаз</a:t>
            </a:r>
            <a:endParaRPr lang="ru-RU" sz="2000" b="1">
              <a:latin typeface="Times New Roman" pitchFamily="18" charset="0"/>
            </a:endParaRP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468313" y="5300663"/>
            <a:ext cx="7129462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  <a:hlinkClick r:id="rId3" action="ppaction://hlinksldjump"/>
              </a:rPr>
              <a:t>7.Сидение за компьютером перемежать</a:t>
            </a:r>
            <a:r>
              <a:rPr lang="en-US" sz="2000" b="1">
                <a:latin typeface="Times New Roman" pitchFamily="18" charset="0"/>
                <a:hlinkClick r:id="rId3" action="ppaction://hlinksldjump"/>
              </a:rPr>
              <a:t> </a:t>
            </a:r>
            <a:r>
              <a:rPr lang="ru-RU" sz="2000" b="1">
                <a:latin typeface="Times New Roman" pitchFamily="18" charset="0"/>
                <a:hlinkClick r:id="rId3" action="ppaction://hlinksldjump"/>
              </a:rPr>
              <a:t>с </a:t>
            </a:r>
          </a:p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  <a:hlinkClick r:id="rId3" action="ppaction://hlinksldjump"/>
              </a:rPr>
              <a:t>физическими упражнениями</a:t>
            </a:r>
            <a:endParaRPr lang="ru-RU" sz="2000" b="1"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2500306"/>
            <a:ext cx="328614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1" grpId="0"/>
      <p:bldP spid="16392" grpId="0"/>
      <p:bldP spid="16393" grpId="0"/>
      <p:bldP spid="16394" grpId="0"/>
      <p:bldP spid="163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z="3200" b="1">
                <a:solidFill>
                  <a:srgbClr val="CC3300"/>
                </a:solidFill>
                <a:latin typeface="Times New Roman" pitchFamily="18" charset="0"/>
              </a:rPr>
              <a:t>гимнастика для глаз</a:t>
            </a:r>
          </a:p>
        </p:txBody>
      </p:sp>
      <p:pic>
        <p:nvPicPr>
          <p:cNvPr id="48134" name="Picture 6" descr="глаз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1052513"/>
            <a:ext cx="6624638" cy="2720975"/>
          </a:xfrm>
          <a:prstGeom prst="rect">
            <a:avLst/>
          </a:prstGeom>
          <a:noFill/>
        </p:spPr>
      </p:pic>
      <p:sp>
        <p:nvSpPr>
          <p:cNvPr id="48135" name="AutoShape 7"/>
          <p:cNvSpPr>
            <a:spLocks noChangeArrowheads="1"/>
          </p:cNvSpPr>
          <p:nvPr/>
        </p:nvSpPr>
        <p:spPr bwMode="auto">
          <a:xfrm rot="10851740" flipH="1">
            <a:off x="1369693" y="4309491"/>
            <a:ext cx="3100387" cy="1671637"/>
          </a:xfrm>
          <a:prstGeom prst="cloudCallout">
            <a:avLst>
              <a:gd name="adj1" fmla="val 98606"/>
              <a:gd name="adj2" fmla="val 23565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rot="10800000"/>
          <a:lstStyle/>
          <a:p>
            <a:pPr algn="ctr"/>
            <a:r>
              <a:rPr lang="ru-RU" b="1" dirty="0">
                <a:latin typeface="Times New Roman" pitchFamily="18" charset="0"/>
              </a:rPr>
              <a:t>Выполняем эти упражнения вместе!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150" y="981075"/>
            <a:ext cx="6934200" cy="576263"/>
          </a:xfrm>
        </p:spPr>
        <p:txBody>
          <a:bodyPr>
            <a:normAutofit fontScale="90000"/>
          </a:bodyPr>
          <a:lstStyle/>
          <a:p>
            <a:r>
              <a:rPr lang="ru-RU" sz="3200" b="1">
                <a:solidFill>
                  <a:srgbClr val="CC3300"/>
                </a:solidFill>
                <a:latin typeface="Times New Roman" pitchFamily="18" charset="0"/>
              </a:rPr>
              <a:t>физические упражнения</a:t>
            </a:r>
          </a:p>
        </p:txBody>
      </p:sp>
      <p:pic>
        <p:nvPicPr>
          <p:cNvPr id="49158" name="Picture 6" descr="pravilnaya-posadka-za-kompom-150x1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500174"/>
            <a:ext cx="2227262" cy="2227263"/>
          </a:xfrm>
          <a:prstGeom prst="rect">
            <a:avLst/>
          </a:prstGeom>
          <a:noFill/>
        </p:spPr>
      </p:pic>
      <p:pic>
        <p:nvPicPr>
          <p:cNvPr id="49159" name="Picture 7" descr="зарядка"/>
          <p:cNvPicPr>
            <a:picLocks noChangeAspect="1" noChangeArrowheads="1"/>
          </p:cNvPicPr>
          <p:nvPr/>
        </p:nvPicPr>
        <p:blipFill>
          <a:blip r:embed="rId3" cstate="print"/>
          <a:srcRect b="3806"/>
          <a:stretch>
            <a:fillRect/>
          </a:stretch>
        </p:blipFill>
        <p:spPr bwMode="auto">
          <a:xfrm>
            <a:off x="785786" y="1714488"/>
            <a:ext cx="3768725" cy="4638675"/>
          </a:xfrm>
          <a:prstGeom prst="rect">
            <a:avLst/>
          </a:prstGeom>
          <a:noFill/>
        </p:spPr>
      </p:pic>
      <p:pic>
        <p:nvPicPr>
          <p:cNvPr id="49160" name="Picture 8" descr="69380994_1295283814_1266498329_kak_pravilno_sidet_za_komputer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857629"/>
            <a:ext cx="2916237" cy="2643206"/>
          </a:xfrm>
          <a:prstGeom prst="rect">
            <a:avLst/>
          </a:prstGeom>
          <a:noFill/>
        </p:spPr>
      </p:pic>
      <p:sp>
        <p:nvSpPr>
          <p:cNvPr id="49162" name="AutoShape 10"/>
          <p:cNvSpPr>
            <a:spLocks noChangeArrowheads="1"/>
          </p:cNvSpPr>
          <p:nvPr/>
        </p:nvSpPr>
        <p:spPr bwMode="auto">
          <a:xfrm>
            <a:off x="3203575" y="0"/>
            <a:ext cx="3024188" cy="1052513"/>
          </a:xfrm>
          <a:prstGeom prst="cloudCallout">
            <a:avLst>
              <a:gd name="adj1" fmla="val -81866"/>
              <a:gd name="adj2" fmla="val 10032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</a:rPr>
              <a:t>Повторяйте вместе с нами!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571472" y="857232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>ИНТЕРНЕТ ОТКРЫВАЕТ БОЛЬШИЕ ВОЗМОЖНОСТИ  ДЛЯ ОБЩЕНИЯ И</a:t>
            </a:r>
            <a:b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>САМОРАЗВИТИЯ</a:t>
            </a:r>
            <a:r>
              <a:rPr lang="ru-RU" sz="4000" dirty="0"/>
              <a:t> </a:t>
            </a:r>
          </a:p>
        </p:txBody>
      </p:sp>
      <p:pic>
        <p:nvPicPr>
          <p:cNvPr id="5" name="Picture 3" descr="F:\Оцифровка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143116"/>
            <a:ext cx="6643734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000232" y="500042"/>
            <a:ext cx="5143536" cy="105156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  <a:t>ОПАСНОСТИ ИНТЕРНЕТА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</a:br>
            <a:endParaRPr lang="ru-RU" sz="4000" dirty="0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>
            <a:off x="500034" y="1643050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>
            <a:off x="500034" y="2285992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3" name="AutoShape 11"/>
          <p:cNvSpPr>
            <a:spLocks noChangeArrowheads="1"/>
          </p:cNvSpPr>
          <p:nvPr/>
        </p:nvSpPr>
        <p:spPr bwMode="auto">
          <a:xfrm>
            <a:off x="500034" y="4286256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5" name="AutoShape 13"/>
          <p:cNvSpPr>
            <a:spLocks noChangeArrowheads="1"/>
          </p:cNvSpPr>
          <p:nvPr/>
        </p:nvSpPr>
        <p:spPr bwMode="auto">
          <a:xfrm>
            <a:off x="500034" y="3000372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>
            <a:off x="500034" y="5500702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>
            <a:off x="500034" y="3643314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68" name="AutoShape 16"/>
          <p:cNvSpPr>
            <a:spLocks noChangeArrowheads="1"/>
          </p:cNvSpPr>
          <p:nvPr/>
        </p:nvSpPr>
        <p:spPr bwMode="auto">
          <a:xfrm>
            <a:off x="500034" y="4857760"/>
            <a:ext cx="336550" cy="336550"/>
          </a:xfrm>
          <a:prstGeom prst="smileyFace">
            <a:avLst>
              <a:gd name="adj" fmla="val 4653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1000100" y="1643050"/>
            <a:ext cx="4248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latin typeface="Times New Roman" pitchFamily="18" charset="0"/>
                <a:hlinkClick r:id="rId3" action="ppaction://hlinksldjump"/>
              </a:rPr>
              <a:t>вредоносные программы</a:t>
            </a:r>
            <a:endParaRPr lang="ru-RU" sz="2000" b="1">
              <a:latin typeface="Times New Roman" pitchFamily="18" charset="0"/>
            </a:endParaRP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1071538" y="2285992"/>
            <a:ext cx="3529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азартные игры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3572" name="Text Box 20"/>
          <p:cNvSpPr txBox="1">
            <a:spLocks noChangeArrowheads="1"/>
          </p:cNvSpPr>
          <p:nvPr/>
        </p:nvSpPr>
        <p:spPr bwMode="auto">
          <a:xfrm>
            <a:off x="1142976" y="2928934"/>
            <a:ext cx="3529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пиратство </a:t>
            </a:r>
            <a:r>
              <a:rPr lang="en-US" sz="2000" b="1" dirty="0">
                <a:latin typeface="Times New Roman" pitchFamily="18" charset="0"/>
                <a:hlinkClick r:id="" action="ppaction://noaction"/>
              </a:rPr>
              <a:t>on-line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1142976" y="3643314"/>
            <a:ext cx="4608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Интернет - хулиганство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3574" name="Text Box 22"/>
          <p:cNvSpPr txBox="1">
            <a:spLocks noChangeArrowheads="1"/>
          </p:cNvSpPr>
          <p:nvPr/>
        </p:nvSpPr>
        <p:spPr bwMode="auto">
          <a:xfrm>
            <a:off x="1142976" y="4214818"/>
            <a:ext cx="46085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Интернет - мошенничество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1142976" y="4857760"/>
            <a:ext cx="46815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недостоверная информация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23576" name="Text Box 24"/>
          <p:cNvSpPr txBox="1">
            <a:spLocks noChangeArrowheads="1"/>
          </p:cNvSpPr>
          <p:nvPr/>
        </p:nvSpPr>
        <p:spPr bwMode="auto">
          <a:xfrm>
            <a:off x="1142976" y="5286388"/>
            <a:ext cx="4679951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latin typeface="Times New Roman" pitchFamily="18" charset="0"/>
                <a:hlinkClick r:id="" action="ppaction://noaction"/>
              </a:rPr>
              <a:t>материалы нежелательного содержания</a:t>
            </a:r>
            <a:endParaRPr lang="ru-RU" sz="2000" b="1" dirty="0">
              <a:latin typeface="Times New Roman" pitchFamily="18" charset="0"/>
            </a:endParaRPr>
          </a:p>
        </p:txBody>
      </p:sp>
      <p:pic>
        <p:nvPicPr>
          <p:cNvPr id="24" name="Picture 3" descr="F:\Оцифровка\Русанова Ири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857364"/>
            <a:ext cx="3500462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ВРЕДОНОСНЫЕ ПРОГРАММЫ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052513"/>
            <a:ext cx="7920038" cy="2736850"/>
          </a:xfrm>
        </p:spPr>
        <p:txBody>
          <a:bodyPr/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ru-RU" sz="2000" b="1">
                <a:latin typeface="Times New Roman" pitchFamily="18" charset="0"/>
              </a:rPr>
              <a:t>      К вредоносным программам относятся вирусы, черви и «троянские кони» - это компьютерные программы, которые могут нанести вред вашему компьютеру и хранящимся на нем данным. Они также могут снижать скорость обмена данными с Интернетом и даже использовать ваш компьютер для распространения своих копий на компьютеры ваших друзей, родственников, коллег и по всей остальной глобальной Cети.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2400" b="1">
              <a:latin typeface="Times New Roman" pitchFamily="18" charset="0"/>
            </a:endParaRPr>
          </a:p>
        </p:txBody>
      </p:sp>
      <p:pic>
        <p:nvPicPr>
          <p:cNvPr id="1026" name="Picture 2" descr="C:\Users\Администратор\Pictures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643314"/>
            <a:ext cx="2643665" cy="2071702"/>
          </a:xfrm>
          <a:prstGeom prst="rect">
            <a:avLst/>
          </a:prstGeom>
          <a:noFill/>
        </p:spPr>
      </p:pic>
      <p:pic>
        <p:nvPicPr>
          <p:cNvPr id="1027" name="Picture 3" descr="C:\Users\Администратор\Picture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3571876"/>
            <a:ext cx="2438400" cy="2193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714356"/>
            <a:ext cx="7780334" cy="1512887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b="1" dirty="0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dirty="0" smtClean="0">
                <a:solidFill>
                  <a:srgbClr val="0000FF"/>
                </a:solidFill>
                <a:latin typeface="Times New Roman" pitchFamily="18" charset="0"/>
              </a:rPr>
              <a:t> ПОЛЕЗНЫЕ СОВЕТЫ </a:t>
            </a:r>
            <a: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  <a:t/>
            </a:r>
            <a:br>
              <a:rPr lang="ru-RU" sz="3200" b="1" dirty="0">
                <a:solidFill>
                  <a:srgbClr val="0000FF"/>
                </a:solidFill>
                <a:latin typeface="Times New Roman" pitchFamily="18" charset="0"/>
              </a:rPr>
            </a:br>
            <a: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  <a:t>ЗАЩИТИ СВОЙ КОМПЬЮТЕР</a:t>
            </a:r>
            <a:b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</a:br>
            <a:endParaRPr lang="ru-RU" sz="3200" b="1" dirty="0">
              <a:solidFill>
                <a:srgbClr val="CC3300"/>
              </a:solidFill>
              <a:latin typeface="Times New Roman" pitchFamily="18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428736"/>
            <a:ext cx="7920038" cy="2714643"/>
          </a:xfrm>
        </p:spPr>
        <p:txBody>
          <a:bodyPr/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ru-RU" sz="2000" b="1" dirty="0">
                <a:latin typeface="Times New Roman" pitchFamily="18" charset="0"/>
              </a:rPr>
              <a:t>      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50825" y="1268413"/>
            <a:ext cx="8642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2400" b="1">
              <a:latin typeface="Times New Roman" pitchFamily="18" charset="0"/>
            </a:endParaRP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57159" y="1785926"/>
            <a:ext cx="828680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b="1" dirty="0">
                <a:latin typeface="Bookman Old Style" pitchFamily="18" charset="0"/>
              </a:rPr>
              <a:t> </a:t>
            </a:r>
            <a:r>
              <a:rPr lang="ru-RU" sz="2000" b="1" dirty="0">
                <a:latin typeface="Times New Roman" pitchFamily="18" charset="0"/>
              </a:rPr>
              <a:t>Установите законное антивирусное и </a:t>
            </a:r>
            <a:r>
              <a:rPr lang="ru-RU" sz="2000" b="1" dirty="0" err="1">
                <a:latin typeface="Times New Roman" pitchFamily="18" charset="0"/>
              </a:rPr>
              <a:t>антишпионское</a:t>
            </a:r>
            <a:r>
              <a:rPr lang="ru-RU" sz="2000" b="1" dirty="0">
                <a:latin typeface="Times New Roman" pitchFamily="18" charset="0"/>
              </a:rPr>
              <a:t> программное обеспечение</a:t>
            </a:r>
            <a:r>
              <a:rPr lang="ru-RU" dirty="0">
                <a:latin typeface="Times New Roman" pitchFamily="18" charset="0"/>
              </a:rPr>
              <a:t> 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500034" y="2492375"/>
            <a:ext cx="673579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dirty="0">
                <a:latin typeface="Bookman Old Style" pitchFamily="18" charset="0"/>
              </a:rPr>
              <a:t> </a:t>
            </a:r>
            <a:r>
              <a:rPr lang="ru-RU" sz="2000" b="1" dirty="0">
                <a:latin typeface="Times New Roman" pitchFamily="18" charset="0"/>
              </a:rPr>
              <a:t>Постоянно обновляйте все программное обеспечение</a:t>
            </a:r>
            <a:r>
              <a:rPr lang="ru-RU" dirty="0">
                <a:latin typeface="Times New Roman" pitchFamily="18" charset="0"/>
              </a:rPr>
              <a:t> </a:t>
            </a:r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500034" y="2928934"/>
            <a:ext cx="630399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dirty="0"/>
              <a:t> </a:t>
            </a:r>
            <a:r>
              <a:rPr lang="ru-RU" sz="2000" b="1" dirty="0">
                <a:latin typeface="Times New Roman" pitchFamily="18" charset="0"/>
              </a:rPr>
              <a:t>Брандмауэр должен быть всегда включен</a:t>
            </a:r>
            <a:r>
              <a:rPr lang="ru-RU" dirty="0">
                <a:latin typeface="Times New Roman" pitchFamily="18" charset="0"/>
              </a:rPr>
              <a:t> 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500034" y="3357562"/>
            <a:ext cx="6375429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sz="2000" b="1" dirty="0">
                <a:latin typeface="Bookman Old Style" pitchFamily="18" charset="0"/>
              </a:rPr>
              <a:t> </a:t>
            </a:r>
            <a:r>
              <a:rPr lang="ru-RU" sz="2000" b="1" dirty="0">
                <a:latin typeface="Times New Roman" pitchFamily="18" charset="0"/>
              </a:rPr>
              <a:t>Не вставляйте неизвестные </a:t>
            </a:r>
            <a:r>
              <a:rPr lang="ru-RU" sz="2000" b="1" dirty="0" err="1">
                <a:latin typeface="Times New Roman" pitchFamily="18" charset="0"/>
              </a:rPr>
              <a:t>флеш-накопители</a:t>
            </a:r>
            <a:r>
              <a:rPr lang="ru-RU" sz="2000" b="1" dirty="0">
                <a:latin typeface="Times New Roman" pitchFamily="18" charset="0"/>
              </a:rPr>
              <a:t>  в свой компьютер </a:t>
            </a: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500034" y="4071942"/>
            <a:ext cx="51435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ru-RU" dirty="0"/>
              <a:t> </a:t>
            </a:r>
            <a:r>
              <a:rPr lang="ru-RU" sz="2000" b="1" dirty="0">
                <a:latin typeface="Times New Roman" pitchFamily="18" charset="0"/>
              </a:rPr>
              <a:t>Не переходите по ссылкам и не нажимайте кнопки во всплывающих сообщениях, которые кажутся подозрительными </a:t>
            </a:r>
          </a:p>
        </p:txBody>
      </p:sp>
      <p:pic>
        <p:nvPicPr>
          <p:cNvPr id="13" name="Picture 2" descr="F:\Оцифровка\Sc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3643314"/>
            <a:ext cx="2492388" cy="220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  <p:bldP spid="36876" grpId="0"/>
      <p:bldP spid="36877" grpId="0"/>
      <p:bldP spid="368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6"/>
          <p:cNvSpPr>
            <a:spLocks noGrp="1" noChangeArrowheads="1"/>
          </p:cNvSpPr>
          <p:nvPr>
            <p:ph type="title"/>
          </p:nvPr>
        </p:nvSpPr>
        <p:spPr>
          <a:xfrm>
            <a:off x="827088" y="404813"/>
            <a:ext cx="7920037" cy="1381113"/>
          </a:xfrm>
          <a:noFill/>
          <a:ln/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C3300"/>
                </a:solidFill>
                <a:latin typeface="Times New Roman" pitchFamily="18" charset="0"/>
              </a:rPr>
              <a:t>В </a:t>
            </a:r>
            <a:r>
              <a:rPr lang="ru-RU" sz="3200" b="1" dirty="0">
                <a:solidFill>
                  <a:srgbClr val="CC3300"/>
                </a:solidFill>
                <a:latin typeface="Times New Roman" pitchFamily="18" charset="0"/>
              </a:rPr>
              <a:t>ДОБРЫЙ ПУТЬ, РЕБЯТА, ПО ЛАБИРНТАМ БЕЗОПАСНОГО ИНТЕРНЕТА!</a:t>
            </a:r>
          </a:p>
        </p:txBody>
      </p:sp>
      <p:sp>
        <p:nvSpPr>
          <p:cNvPr id="45058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1052513"/>
            <a:ext cx="7920038" cy="2736850"/>
          </a:xfrm>
        </p:spPr>
        <p:txBody>
          <a:bodyPr/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ru-RU" sz="2000" b="1">
                <a:latin typeface="Times New Roman" pitchFamily="18" charset="0"/>
              </a:rPr>
              <a:t>      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0" y="500042"/>
            <a:ext cx="8893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ru-RU" sz="2400" b="1">
              <a:latin typeface="Times New Roman" pitchFamily="18" charset="0"/>
            </a:endParaRPr>
          </a:p>
        </p:txBody>
      </p:sp>
      <p:pic>
        <p:nvPicPr>
          <p:cNvPr id="45060" name="Picture 4" descr="9045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071678"/>
            <a:ext cx="3571900" cy="3786214"/>
          </a:xfrm>
          <a:prstGeom prst="rect">
            <a:avLst/>
          </a:prstGeom>
          <a:noFill/>
        </p:spPr>
      </p:pic>
      <p:pic>
        <p:nvPicPr>
          <p:cNvPr id="45061" name="Picture 5" descr="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2071678"/>
            <a:ext cx="4714908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854</TotalTime>
  <Words>267</Words>
  <Application>Microsoft Office PowerPoint</Application>
  <PresentationFormat>Экран (4:3)</PresentationFormat>
  <Paragraphs>55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Слайд 1</vt:lpstr>
      <vt:lpstr>ОПРЕДЕЛЕНИЕ</vt:lpstr>
      <vt:lpstr>Слайд 3</vt:lpstr>
      <vt:lpstr>Слайд 4</vt:lpstr>
      <vt:lpstr>Слайд 5</vt:lpstr>
      <vt:lpstr>Слайд 6</vt:lpstr>
      <vt:lpstr>КОМПЬЮТЕР  МОЖЕТ СТАТЬ ВАШИМ ВРАГОМ</vt:lpstr>
      <vt:lpstr>ПРАВИЛА РАБОТЫ ЗА КОМПЬЮТЕРОМ</vt:lpstr>
      <vt:lpstr>гимнастика для глаз</vt:lpstr>
      <vt:lpstr>физические упражнения</vt:lpstr>
      <vt:lpstr>ИНТЕРНЕТ ОТКРЫВАЕТ БОЛЬШИЕ ВОЗМОЖНОСТИ  ДЛЯ ОБЩЕНИЯ И САМОРАЗВИТИЯ </vt:lpstr>
      <vt:lpstr>ОПАСНОСТИ ИНТЕРНЕТА </vt:lpstr>
      <vt:lpstr>ВРЕДОНОСНЫЕ ПРОГРАММЫ</vt:lpstr>
      <vt:lpstr>      ПОЛЕЗНЫЕ СОВЕТЫ  ЗАЩИТИ СВОЙ КОМПЬЮТЕР </vt:lpstr>
      <vt:lpstr>В ДОБРЫЙ ПУТЬ, РЕБЯТА, ПО ЛАБИРНТАМ БЕЗОПАСНОГО ИНТЕРНЕТА!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БЕЗОПАСНЫЙ  ИНТЕРНЕТ</dc:title>
  <dc:creator>HomeCenter</dc:creator>
  <cp:lastModifiedBy>1</cp:lastModifiedBy>
  <cp:revision>46</cp:revision>
  <dcterms:created xsi:type="dcterms:W3CDTF">2012-12-09T03:16:58Z</dcterms:created>
  <dcterms:modified xsi:type="dcterms:W3CDTF">2020-04-02T09:38:27Z</dcterms:modified>
</cp:coreProperties>
</file>