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sldIdLst>
    <p:sldId id="256" r:id="rId2"/>
    <p:sldId id="265" r:id="rId3"/>
    <p:sldId id="258" r:id="rId4"/>
    <p:sldId id="259" r:id="rId5"/>
    <p:sldId id="260" r:id="rId6"/>
    <p:sldId id="261" r:id="rId7"/>
    <p:sldId id="266" r:id="rId8"/>
    <p:sldId id="262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11/23/2020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11/23/2020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11/23/2020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11/23/2020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11/23/2020</a:t>
            </a:fld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11/23/2020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11/23/2020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11/23/2020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11/23/2020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11/23/2020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11/23/2020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11/23/2020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2209800"/>
            <a:ext cx="8458200" cy="1470025"/>
          </a:xfrm>
        </p:spPr>
        <p:txBody>
          <a:bodyPr>
            <a:normAutofit fontScale="90000"/>
          </a:bodyPr>
          <a:lstStyle/>
          <a:p>
            <a:r>
              <a:rPr lang="ru-RU" b="0" dirty="0" smtClean="0">
                <a:solidFill>
                  <a:schemeClr val="bg1"/>
                </a:solidFill>
              </a:rPr>
              <a:t/>
            </a:r>
            <a:br>
              <a:rPr lang="ru-RU" b="0" dirty="0" smtClean="0">
                <a:solidFill>
                  <a:schemeClr val="bg1"/>
                </a:solidFill>
              </a:rPr>
            </a:br>
            <a:r>
              <a:rPr lang="ru-RU" b="0" dirty="0" smtClean="0">
                <a:solidFill>
                  <a:schemeClr val="bg1"/>
                </a:solidFill>
              </a:rPr>
              <a:t/>
            </a:r>
            <a:br>
              <a:rPr lang="ru-RU" b="0" dirty="0" smtClean="0">
                <a:solidFill>
                  <a:schemeClr val="bg1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400" b="0" dirty="0" smtClean="0"/>
              <a:t/>
            </a:r>
            <a:br>
              <a:rPr lang="ru-RU" sz="4400" b="0" dirty="0" smtClean="0"/>
            </a:br>
            <a:endParaRPr lang="ru-RU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304800" y="2819400"/>
            <a:ext cx="8839200" cy="2286000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</a:rPr>
              <a:t>Цифровая практика </a:t>
            </a:r>
            <a:endParaRPr lang="ru-RU" sz="4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600" b="1" dirty="0" smtClean="0">
                <a:solidFill>
                  <a:srgbClr val="002060"/>
                </a:solidFill>
              </a:rPr>
              <a:t>Тема : </a:t>
            </a:r>
            <a:r>
              <a:rPr lang="ru-RU" sz="3200" b="1" dirty="0" smtClean="0">
                <a:solidFill>
                  <a:srgbClr val="002060"/>
                </a:solidFill>
              </a:rPr>
              <a:t>Электронные расчеты в банковской системе</a:t>
            </a:r>
          </a:p>
          <a:p>
            <a:pPr algn="ctr"/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4636" y="0"/>
            <a:ext cx="4343400" cy="1802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одзаголовок 5"/>
          <p:cNvSpPr txBox="1">
            <a:spLocks/>
          </p:cNvSpPr>
          <p:nvPr/>
        </p:nvSpPr>
        <p:spPr>
          <a:xfrm>
            <a:off x="0" y="5867400"/>
            <a:ext cx="9144000" cy="9906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64008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lang="ru-RU" sz="16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Подготовила: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Трофимова Вера Анатольевна– учитель математики МОУ «Турунтаевская СОШ №1»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791200"/>
          </a:xfrm>
        </p:spPr>
        <p:txBody>
          <a:bodyPr>
            <a:normAutofit fontScale="70000" lnSpcReduction="20000"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3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</a:t>
            </a:r>
            <a:r>
              <a:rPr lang="ru-RU" sz="3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:</a:t>
            </a:r>
            <a:r>
              <a:rPr lang="ru-RU" sz="3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познакомиться с использованием цифровых технологий в банковском деле; узнать возможности операций с банковскими картами, непосредственно в реальной жизни.</a:t>
            </a:r>
            <a:endParaRPr lang="ru-RU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</a:t>
            </a:r>
            <a:r>
              <a:rPr lang="ru-RU" sz="3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3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Изучить теоретический материал по теме «Электронные расчеты в банковской системе».</a:t>
            </a:r>
            <a:endParaRPr lang="ru-RU" sz="3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2.Научиться работать с разными типами банковских карт и </a:t>
            </a:r>
            <a:r>
              <a:rPr lang="ru-RU" sz="3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производить </a:t>
            </a:r>
            <a:r>
              <a:rPr lang="ru-RU" sz="3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различные операции по ним.</a:t>
            </a:r>
            <a:endParaRPr lang="ru-RU" sz="3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3.Обобщить  материал по данной  теме в ходе познавательной экскурсии в </a:t>
            </a:r>
            <a:r>
              <a:rPr lang="ru-RU" sz="3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Россельхозбанк</a:t>
            </a:r>
            <a:r>
              <a:rPr lang="ru-RU" sz="3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4.Создать собственную </a:t>
            </a:r>
            <a:r>
              <a:rPr lang="ru-RU" sz="3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инфографику</a:t>
            </a:r>
            <a:r>
              <a:rPr lang="ru-RU" sz="3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 </a:t>
            </a:r>
            <a:r>
              <a:rPr lang="ru-RU" sz="3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данной теме</a:t>
            </a:r>
            <a:r>
              <a:rPr lang="ru-RU" sz="3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5800" y="228600"/>
            <a:ext cx="8229600" cy="457200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Тематический план теоретических занятий</a:t>
            </a:r>
            <a:r>
              <a:rPr lang="ru-RU" sz="36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ru-RU" sz="36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8846779"/>
              </p:ext>
            </p:extLst>
          </p:nvPr>
        </p:nvGraphicFramePr>
        <p:xfrm>
          <a:off x="0" y="277091"/>
          <a:ext cx="9067800" cy="6406606"/>
        </p:xfrm>
        <a:graphic>
          <a:graphicData uri="http://schemas.openxmlformats.org/drawingml/2006/table">
            <a:tbl>
              <a:tblPr firstRow="1" firstCol="1" bandRow="1"/>
              <a:tblGrid>
                <a:gridCol w="236551">
                  <a:extLst>
                    <a:ext uri="{9D8B030D-6E8A-4147-A177-3AD203B41FA5}">
                      <a16:colId xmlns:a16="http://schemas.microsoft.com/office/drawing/2014/main" val="3736825759"/>
                    </a:ext>
                  </a:extLst>
                </a:gridCol>
                <a:gridCol w="1864185">
                  <a:extLst>
                    <a:ext uri="{9D8B030D-6E8A-4147-A177-3AD203B41FA5}">
                      <a16:colId xmlns:a16="http://schemas.microsoft.com/office/drawing/2014/main" val="1392647280"/>
                    </a:ext>
                  </a:extLst>
                </a:gridCol>
                <a:gridCol w="4995803">
                  <a:extLst>
                    <a:ext uri="{9D8B030D-6E8A-4147-A177-3AD203B41FA5}">
                      <a16:colId xmlns:a16="http://schemas.microsoft.com/office/drawing/2014/main" val="3811438925"/>
                    </a:ext>
                  </a:extLst>
                </a:gridCol>
                <a:gridCol w="315402">
                  <a:extLst>
                    <a:ext uri="{9D8B030D-6E8A-4147-A177-3AD203B41FA5}">
                      <a16:colId xmlns:a16="http://schemas.microsoft.com/office/drawing/2014/main" val="4088039978"/>
                    </a:ext>
                  </a:extLst>
                </a:gridCol>
                <a:gridCol w="1655859">
                  <a:extLst>
                    <a:ext uri="{9D8B030D-6E8A-4147-A177-3AD203B41FA5}">
                      <a16:colId xmlns:a16="http://schemas.microsoft.com/office/drawing/2014/main" val="2323526257"/>
                    </a:ext>
                  </a:extLst>
                </a:gridCol>
              </a:tblGrid>
              <a:tr h="3134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№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Тема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Содержание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Час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Продуктивно-творческое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задание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6420540"/>
                  </a:ext>
                </a:extLst>
              </a:tr>
              <a:tr h="1214634"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0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История возникновения цифровых  устройств, робототехники, пластиковых карт в банковском деле.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План: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marL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1)История возникновения пластиковых карт.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marL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2)Виды пластиковых карт.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marL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3)Операции с пластиковыми картами.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marL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4)Российский опыт использования пластиковых карт.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marL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5)Появление роботов-сотрудников в российских банках. Их функциональные обязанности.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Создание презентации «Пластиковые карты : история возникновения, виды»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32028884"/>
                  </a:ext>
                </a:extLst>
              </a:tr>
              <a:tr h="780273"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159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Влияние </a:t>
                      </a:r>
                      <a:r>
                        <a:rPr lang="ru-RU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цифровизации</a:t>
                      </a: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 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marL="2159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на российский карточный бизнес.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План: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marL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1)Роботизация- важная финансовая технология в работе современного банка.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marL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2)Актуальность </a:t>
                      </a:r>
                      <a:r>
                        <a:rPr lang="ru-RU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цифровизации</a:t>
                      </a: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 в сфере банковских карт.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marL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3)Современные тенденции в развитии российского карточного бизнеса.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Создание презентации «Цифровизация и российский карточный бизнес»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26380387"/>
                  </a:ext>
                </a:extLst>
              </a:tr>
              <a:tr h="1214634"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0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159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Роль электронных денег в развитии национальной платежной системы России.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План: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1)Что такое электронные деньги.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2)Функции электронных денег, классификация их форм.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3)Расчетно-платежный инструмент «электронные деньги» - элемент Национальной платежной системы России.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marL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 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marL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 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Создание презентации «Роль электронных денег в развитии национальной платежной системы России.»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4022622"/>
                  </a:ext>
                </a:extLst>
              </a:tr>
              <a:tr h="867596"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0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</a:t>
                      </a: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159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Искусственный интеллект в банках: перспективы и преимущества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План: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1)Что такое «искусственный интеллект».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2)Преимущества ИИ.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3)Инновации ИИ.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4)Перспективы ИИ.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Создание презентации «Искусственный интеллект»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2243565"/>
                  </a:ext>
                </a:extLst>
              </a:tr>
              <a:tr h="1267693"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Экскурсия в филиал Россельхозбанка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План: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marL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1)Получить первоначальные знания о банке.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marL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2)Услуги банка ( хранение денег, выдача наличных, оформление кредита ,оплата разных услуг).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marL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3)Показать и рассказать, как с помощью банковских карт мы пользуемся виртуальными деньгами.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marL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4)Научиться пользоваться платежным терминалом</a:t>
                      </a: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.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Продумать и оформить </a:t>
                      </a:r>
                      <a:r>
                        <a:rPr lang="ru-RU" sz="10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инфографику</a:t>
                      </a:r>
                      <a:r>
                        <a:rPr lang="ru-RU" sz="1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 по изученным темам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marL="209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 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6992231"/>
                  </a:ext>
                </a:extLst>
              </a:tr>
              <a:tr h="347038"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Практическое занятие по теме «Решение задач»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Решение задач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marL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 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1500"/>
                        </a:spcBef>
                        <a:spcAft>
                          <a:spcPts val="150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 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68643989"/>
                  </a:ext>
                </a:extLst>
              </a:tr>
              <a:tr h="347038"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Защита продукта «</a:t>
                      </a:r>
                      <a:r>
                        <a:rPr lang="ru-RU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Инфографика</a:t>
                      </a: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»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 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0955" indent="-2095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0955"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 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3167" marR="4316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9200133"/>
                  </a:ext>
                </a:extLst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-920952" y="2080561"/>
            <a:ext cx="12766877" cy="5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361605" y="5930340"/>
            <a:ext cx="3520831" cy="370242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_x0000_i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9" y="524894"/>
            <a:ext cx="5943600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3368915"/>
            <a:ext cx="5181600" cy="3446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533400"/>
          </a:xfrm>
        </p:spPr>
        <p:txBody>
          <a:bodyPr>
            <a:normAutofit fontScale="90000"/>
          </a:bodyPr>
          <a:lstStyle/>
          <a:p>
            <a:pPr marL="365760" lvl="0" indent="-256032" algn="ctr">
              <a:lnSpc>
                <a:spcPct val="115000"/>
              </a:lnSpc>
              <a:spcBef>
                <a:spcPts val="300"/>
              </a:spcBef>
            </a:pP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Проектные задания практики:</a:t>
            </a:r>
            <a:r>
              <a:rPr lang="ru-RU" sz="24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55336"/>
          </a:xfrm>
        </p:spPr>
        <p:txBody>
          <a:bodyPr>
            <a:normAutofit fontScale="55000" lnSpcReduction="20000"/>
          </a:bodyPr>
          <a:lstStyle/>
          <a:p>
            <a:pPr marR="571500" algn="just">
              <a:lnSpc>
                <a:spcPct val="115000"/>
              </a:lnSpc>
              <a:spcAft>
                <a:spcPts val="0"/>
              </a:spcAft>
            </a:pPr>
            <a:r>
              <a:rPr lang="ru-RU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Задание </a:t>
            </a: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№ 1. 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 внесение   наличных банк берет комиссию 1,5%, но не менее 50 рублей. Чему равна минимальная сумма внесения наличных?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b="1" i="1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Задание № 2 </a:t>
            </a:r>
            <a:r>
              <a:rPr lang="ru-RU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карте доступно около 9 </a:t>
            </a:r>
            <a:r>
              <a:rPr lang="ru-RU" spc="-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тыс.руб</a:t>
            </a:r>
            <a:r>
              <a:rPr lang="ru-RU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Комиссия 300 рублей за снятие.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Сняв 2 </a:t>
            </a:r>
            <a:r>
              <a:rPr lang="ru-RU" spc="-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тыс.руб</a:t>
            </a:r>
            <a:r>
              <a:rPr lang="ru-RU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и заплатив 300 рублей, сколько % составит комиссия 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Сняв 6 </a:t>
            </a:r>
            <a:r>
              <a:rPr lang="ru-RU" spc="-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тыс.руб</a:t>
            </a:r>
            <a:r>
              <a:rPr lang="ru-RU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., сколько надо заплатить по комиссии и сколько % это составит 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3) Снимая 3 раза по 2 </a:t>
            </a:r>
            <a:r>
              <a:rPr lang="ru-RU" spc="-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тыс.руб</a:t>
            </a:r>
            <a:r>
              <a:rPr lang="ru-RU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до суммы 6 </a:t>
            </a:r>
            <a:r>
              <a:rPr lang="ru-RU" spc="-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тыс.руб</a:t>
            </a:r>
            <a:r>
              <a:rPr lang="ru-RU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., вместо снятия 6 </a:t>
            </a:r>
            <a:r>
              <a:rPr lang="ru-RU" spc="-5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тыс.руб</a:t>
            </a:r>
            <a:r>
              <a:rPr lang="ru-RU" spc="-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за 1 раз, Сколько пользователь карты переплатит банку?.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571500" algn="just">
              <a:lnSpc>
                <a:spcPct val="115000"/>
              </a:lnSpc>
              <a:spcAft>
                <a:spcPts val="0"/>
              </a:spcAft>
            </a:pPr>
            <a:r>
              <a:rPr lang="ru-RU" b="1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Задание № 3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Кредитная карта с лимитом в 100 тыс. рублей. Процентная ставка по ней 18,9% годовых, льготный период кредитования 50 дней (действует только на оплату товаров и услуг), комиссия за снятие наличных 3%. Годовое обслуживание карты – 700 рублей в год. Минимальный ежемесячный платеж по карте – 5% от суммы задолженности. Рассчитайте платеж, который  необходимо будет внести до 20 марта (за февраль).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571500" algn="just">
              <a:lnSpc>
                <a:spcPct val="115000"/>
              </a:lnSpc>
              <a:spcAft>
                <a:spcPts val="0"/>
              </a:spcAft>
            </a:pPr>
            <a:r>
              <a:rPr lang="ru-RU" b="1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Задание № 4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Представьте, что вы оформили кредитную карту в одном из банков. Кредитный лимит был установлен в размере 40 тыс. руб. У вас сломался компьютер, и вам срочно понадобилось купить новый, но свободных денег нет. Вы решили воспользоваться кредитной картой и приобрели компьютер за 30 тыс. руб., расплатившись с помощью карты.1. Какую сумму вы взяли в кредит у банка, совершив оплату с помощью кредитной карты? 2. Что будет, если по истечении установленного срока вы не внесёте платёж по кредиту? 3. Может, было бы выгоднее сначала снять деньги в банкомате с кредитной карты, а затем расплатиться ими в магазине? Объясните свой ответ.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2209800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1.Учебный контракт на выполнение фрагмента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ru-RU" sz="1800" dirty="0">
                <a:latin typeface="Calibri" panose="020F0502020204030204" pitchFamily="34" charset="0"/>
                <a:ea typeface="Calibri" panose="020F0502020204030204" pitchFamily="34" charset="0"/>
              </a:rPr>
            </a:b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исследовательского проекта</a:t>
            </a:r>
            <a:r>
              <a:rPr lang="ru-RU" sz="5400" dirty="0"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ru-RU" sz="5400" dirty="0">
                <a:latin typeface="Calibri" panose="020F0502020204030204" pitchFamily="34" charset="0"/>
                <a:ea typeface="Calibri" panose="020F0502020204030204" pitchFamily="34" charset="0"/>
              </a:rPr>
            </a:b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Учащийся, </a:t>
            </a:r>
            <a:r>
              <a:rPr lang="ru-RU" sz="2000" u="sng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Баев </a:t>
            </a:r>
            <a:r>
              <a:rPr lang="ru-RU" sz="2000" u="sng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Максим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ученик 9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класса,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 одной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стороны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Турунтаевская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СОШ№1 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лице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учителя математики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Трофимовой В.А. с другой стороны, заключают настоящий учебный контракт на выполнение индивидуального фрагмента проекта.</a:t>
            </a:r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</a:br>
            <a:r>
              <a:rPr 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</a:br>
            <a:r>
              <a:rPr lang="ru-RU" sz="200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Содержание учебного контракта</a:t>
            </a:r>
            <a: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12" name="Объект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42914917"/>
              </p:ext>
            </p:extLst>
          </p:nvPr>
        </p:nvGraphicFramePr>
        <p:xfrm>
          <a:off x="498347" y="3733800"/>
          <a:ext cx="8147305" cy="2590800"/>
        </p:xfrm>
        <a:graphic>
          <a:graphicData uri="http://schemas.openxmlformats.org/drawingml/2006/table">
            <a:tbl>
              <a:tblPr/>
              <a:tblGrid>
                <a:gridCol w="2473453">
                  <a:extLst>
                    <a:ext uri="{9D8B030D-6E8A-4147-A177-3AD203B41FA5}">
                      <a16:colId xmlns:a16="http://schemas.microsoft.com/office/drawing/2014/main" val="247014627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526930755"/>
                    </a:ext>
                  </a:extLst>
                </a:gridCol>
                <a:gridCol w="3845052">
                  <a:extLst>
                    <a:ext uri="{9D8B030D-6E8A-4147-A177-3AD203B41FA5}">
                      <a16:colId xmlns:a16="http://schemas.microsoft.com/office/drawing/2014/main" val="2746851169"/>
                    </a:ext>
                  </a:extLst>
                </a:gridCol>
              </a:tblGrid>
              <a:tr h="11611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Индивидуальное задание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15240" marR="15240" marT="15240" marB="152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Контрольные сроки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15240" marR="15240" marT="15240" marB="152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               Выполненные </a:t>
                      </a: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действия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15240" marR="15240" marT="15240" marB="152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42703953"/>
                  </a:ext>
                </a:extLst>
              </a:tr>
              <a:tr h="14296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Использование цифровых технологий в банковском деле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15240" marR="15240" marT="15240" marB="152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25.12.19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15240" marR="15240" marT="15240" marB="152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Изучены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материалы интернет – 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ресурсов,</a:t>
                      </a:r>
                      <a:r>
                        <a:rPr lang="ru-RU" sz="1800" baseline="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создана презентация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15240" marR="15240" marT="15240" marB="1524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756105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100" dirty="0" smtClean="0">
                <a:solidFill>
                  <a:srgbClr val="33333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Бесплатная </a:t>
            </a:r>
            <a:r>
              <a:rPr lang="ru-RU" sz="3100" dirty="0" smtClean="0">
                <a:solidFill>
                  <a:srgbClr val="33333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версия на сайте</a:t>
            </a:r>
            <a:r>
              <a:rPr lang="ru-RU" sz="3100" dirty="0" smtClean="0">
                <a:solidFill>
                  <a:srgbClr val="33333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</a:t>
            </a:r>
            <a:r>
              <a:rPr lang="ru-RU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://</a:t>
            </a:r>
            <a:r>
              <a:rPr lang="en-US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</a:t>
            </a:r>
            <a:r>
              <a:rPr lang="ru-RU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easel</a:t>
            </a:r>
            <a:r>
              <a:rPr lang="ru-RU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 err="1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ly</a:t>
            </a:r>
            <a:r>
              <a:rPr lang="ru-RU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 </a:t>
            </a:r>
            <a:endParaRPr lang="ru-RU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 fontAlgn="base">
              <a:spcAft>
                <a:spcPts val="0"/>
              </a:spcAft>
              <a:buNone/>
            </a:pPr>
            <a:r>
              <a:rPr lang="ru-RU" u="sng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в </a:t>
            </a:r>
            <a:r>
              <a:rPr lang="ru-RU" u="sng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которой  доступно:</a:t>
            </a:r>
            <a:endParaRPr lang="ru-RU" u="sn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 готовых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шаблонов;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65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инфографических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символов и 25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фотографий;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экспорт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jpeg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низкого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качества;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шрифтов;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 вида графиков.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7903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029" y="744127"/>
            <a:ext cx="5317651" cy="604938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7709" y="34636"/>
            <a:ext cx="8077200" cy="1069848"/>
          </a:xfrm>
        </p:spPr>
        <p:txBody>
          <a:bodyPr>
            <a:normAutofit/>
          </a:bodyPr>
          <a:lstStyle/>
          <a:p>
            <a:r>
              <a:rPr lang="ru-RU" sz="2400" dirty="0" smtClean="0"/>
              <a:t>                  Продукт практики - </a:t>
            </a:r>
            <a:r>
              <a:rPr lang="ru-RU" sz="2400" dirty="0" err="1" smtClean="0"/>
              <a:t>инфографика</a:t>
            </a:r>
            <a:endParaRPr lang="ru-RU" sz="2400" dirty="0"/>
          </a:p>
        </p:txBody>
      </p:sp>
      <p:pic>
        <p:nvPicPr>
          <p:cNvPr id="1026" name="Picture 2" descr="https://old.blogbankir.ru/wp-content/uploads/2015/04/39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53" y="914400"/>
            <a:ext cx="2938776" cy="2321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977" y="3733800"/>
            <a:ext cx="2183327" cy="25336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r>
              <a:rPr lang="ru-RU" sz="5400" dirty="0" smtClean="0">
                <a:solidFill>
                  <a:srgbClr val="C00000"/>
                </a:solidFill>
              </a:rPr>
              <a:t>Спасибо за внимание!</a:t>
            </a:r>
            <a:endParaRPr lang="ru-RU" sz="5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240</TotalTime>
  <Words>725</Words>
  <Application>Microsoft Office PowerPoint</Application>
  <PresentationFormat>Экран (4:3)</PresentationFormat>
  <Paragraphs>104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6" baseType="lpstr">
      <vt:lpstr>Calibri</vt:lpstr>
      <vt:lpstr>Georgia</vt:lpstr>
      <vt:lpstr>Symbol</vt:lpstr>
      <vt:lpstr>Times New Roman</vt:lpstr>
      <vt:lpstr>Trebuchet MS</vt:lpstr>
      <vt:lpstr>Wingdings 2</vt:lpstr>
      <vt:lpstr>Городская</vt:lpstr>
      <vt:lpstr>        </vt:lpstr>
      <vt:lpstr>Презентация PowerPoint</vt:lpstr>
      <vt:lpstr>Тематический план теоретических занятий </vt:lpstr>
      <vt:lpstr>Презентация PowerPoint</vt:lpstr>
      <vt:lpstr>Проектные задания практики: </vt:lpstr>
      <vt:lpstr>1.Учебный контракт на выполнение фрагмента исследовательского проекта  Учащийся, Баев Максим, ученик 9 класса, с одной стороны и Турунтаевская СОШ№1  в лице учителя математики Трофимовой В.А. с другой стороны, заключают настоящий учебный контракт на выполнение индивидуального фрагмента проекта.   1. Содержание учебного контракта </vt:lpstr>
      <vt:lpstr>Бесплатная версия на сайте http://www.easel.ly/ </vt:lpstr>
      <vt:lpstr>                  Продукт практики - инфографика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проектно-исследовательской внеурочной деятельности обучающихся с использованием цифровых технологий</dc:title>
  <dc:creator>Михаил</dc:creator>
  <cp:lastModifiedBy>Вера</cp:lastModifiedBy>
  <cp:revision>25</cp:revision>
  <dcterms:created xsi:type="dcterms:W3CDTF">2020-05-20T10:19:02Z</dcterms:created>
  <dcterms:modified xsi:type="dcterms:W3CDTF">2020-11-23T12:35:49Z</dcterms:modified>
</cp:coreProperties>
</file>