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3"/>
  </p:notesMasterIdLst>
  <p:sldIdLst>
    <p:sldId id="256" r:id="rId2"/>
    <p:sldId id="265" r:id="rId3"/>
    <p:sldId id="267" r:id="rId4"/>
    <p:sldId id="268" r:id="rId5"/>
    <p:sldId id="266" r:id="rId6"/>
    <p:sldId id="269" r:id="rId7"/>
    <p:sldId id="261" r:id="rId8"/>
    <p:sldId id="270" r:id="rId9"/>
    <p:sldId id="272" r:id="rId10"/>
    <p:sldId id="273" r:id="rId11"/>
    <p:sldId id="271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20" d="100"/>
          <a:sy n="120" d="100"/>
        </p:scale>
        <p:origin x="121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BB1E01-9092-42E2-803D-EDCE1E58A2CB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03FC47-BA6B-4725-A52E-F6CF433C39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9309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03FC47-BA6B-4725-A52E-F6CF433C393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214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13" Type="http://schemas.openxmlformats.org/officeDocument/2006/relationships/image" Target="../media/image17.gif"/><Relationship Id="rId18" Type="http://schemas.openxmlformats.org/officeDocument/2006/relationships/image" Target="../media/image22.gif"/><Relationship Id="rId26" Type="http://schemas.openxmlformats.org/officeDocument/2006/relationships/image" Target="../media/image30.gif"/><Relationship Id="rId3" Type="http://schemas.microsoft.com/office/2007/relationships/media" Target="../media/media2.mp3"/><Relationship Id="rId21" Type="http://schemas.openxmlformats.org/officeDocument/2006/relationships/image" Target="../media/image25.gif"/><Relationship Id="rId7" Type="http://schemas.microsoft.com/office/2007/relationships/media" Target="../media/media4.mp3"/><Relationship Id="rId12" Type="http://schemas.openxmlformats.org/officeDocument/2006/relationships/image" Target="../media/image16.gif"/><Relationship Id="rId17" Type="http://schemas.openxmlformats.org/officeDocument/2006/relationships/image" Target="../media/image21.png"/><Relationship Id="rId25" Type="http://schemas.openxmlformats.org/officeDocument/2006/relationships/image" Target="../media/image29.jpeg"/><Relationship Id="rId2" Type="http://schemas.openxmlformats.org/officeDocument/2006/relationships/audio" Target="../media/media1.mp3"/><Relationship Id="rId16" Type="http://schemas.openxmlformats.org/officeDocument/2006/relationships/image" Target="../media/image20.jpeg"/><Relationship Id="rId20" Type="http://schemas.openxmlformats.org/officeDocument/2006/relationships/image" Target="../media/image24.gif"/><Relationship Id="rId29" Type="http://schemas.openxmlformats.org/officeDocument/2006/relationships/image" Target="../media/image33.jpeg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15.jpeg"/><Relationship Id="rId24" Type="http://schemas.openxmlformats.org/officeDocument/2006/relationships/image" Target="../media/image28.jpeg"/><Relationship Id="rId5" Type="http://schemas.microsoft.com/office/2007/relationships/media" Target="../media/media3.mp3"/><Relationship Id="rId15" Type="http://schemas.openxmlformats.org/officeDocument/2006/relationships/image" Target="../media/image19.gif"/><Relationship Id="rId23" Type="http://schemas.openxmlformats.org/officeDocument/2006/relationships/image" Target="../media/image27.gif"/><Relationship Id="rId28" Type="http://schemas.openxmlformats.org/officeDocument/2006/relationships/image" Target="../media/image32.gif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23.gif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6.xml"/><Relationship Id="rId14" Type="http://schemas.openxmlformats.org/officeDocument/2006/relationships/image" Target="../media/image18.gif"/><Relationship Id="rId22" Type="http://schemas.openxmlformats.org/officeDocument/2006/relationships/image" Target="../media/image26.jpeg"/><Relationship Id="rId27" Type="http://schemas.openxmlformats.org/officeDocument/2006/relationships/image" Target="../media/image31.jpeg"/><Relationship Id="rId30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pribdigschoo1.ru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://pribdigschoo1.ru/custom/item/68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209800"/>
            <a:ext cx="8458200" cy="1470025"/>
          </a:xfrm>
        </p:spPr>
        <p:txBody>
          <a:bodyPr>
            <a:normAutofit fontScale="90000"/>
          </a:bodyPr>
          <a:lstStyle/>
          <a:p>
            <a:br>
              <a:rPr lang="ru-RU" b="0" dirty="0">
                <a:solidFill>
                  <a:schemeClr val="bg1"/>
                </a:solidFill>
              </a:rPr>
            </a:br>
            <a:br>
              <a:rPr lang="ru-RU" b="0" dirty="0">
                <a:solidFill>
                  <a:schemeClr val="bg1"/>
                </a:solidFill>
              </a:rPr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sz="4400" b="0" dirty="0"/>
            </a:b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45076" y="2895600"/>
            <a:ext cx="9067800" cy="2286000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ru-RU" sz="6400" dirty="0">
                <a:solidFill>
                  <a:schemeClr val="bg1"/>
                </a:solidFill>
              </a:rPr>
              <a:t>Цифровая практика </a:t>
            </a:r>
            <a:endParaRPr lang="ru-RU" sz="6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4600" b="1" dirty="0">
              <a:solidFill>
                <a:srgbClr val="002060"/>
              </a:solidFill>
            </a:endParaRPr>
          </a:p>
          <a:p>
            <a:endParaRPr lang="ru-RU" sz="4000" b="1" dirty="0">
              <a:solidFill>
                <a:srgbClr val="002060"/>
              </a:solidFill>
            </a:endParaRPr>
          </a:p>
          <a:p>
            <a:pPr algn="ctr"/>
            <a:r>
              <a:rPr lang="ru-RU" sz="5100" b="1" dirty="0">
                <a:solidFill>
                  <a:srgbClr val="002060"/>
                </a:solidFill>
              </a:rPr>
              <a:t>Тема: </a:t>
            </a:r>
            <a:r>
              <a:rPr lang="ru-RU" sz="5100" dirty="0"/>
              <a:t>Использование программы </a:t>
            </a:r>
            <a:r>
              <a:rPr lang="en-US" sz="5100" dirty="0" err="1"/>
              <a:t>iSpring</a:t>
            </a:r>
            <a:r>
              <a:rPr lang="en-US" sz="5100" dirty="0"/>
              <a:t> Free </a:t>
            </a:r>
            <a:r>
              <a:rPr lang="ru-RU" sz="5100" dirty="0"/>
              <a:t>для создания </a:t>
            </a:r>
            <a:r>
              <a:rPr lang="ru-RU" sz="5100" dirty="0" err="1"/>
              <a:t>плейкастов</a:t>
            </a:r>
            <a:r>
              <a:rPr lang="ru-RU" sz="5100"/>
              <a:t> «</a:t>
            </a:r>
            <a:r>
              <a:rPr lang="ru-RU" sz="5100" dirty="0"/>
              <a:t>Поэзия серебряного века»</a:t>
            </a:r>
          </a:p>
          <a:p>
            <a:pPr algn="ctr"/>
            <a:endParaRPr lang="ru-RU" sz="51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3087" y="5366"/>
            <a:ext cx="4343400" cy="1802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одзаголовок 5"/>
          <p:cNvSpPr txBox="1">
            <a:spLocks/>
          </p:cNvSpPr>
          <p:nvPr/>
        </p:nvSpPr>
        <p:spPr>
          <a:xfrm>
            <a:off x="-7513" y="5823397"/>
            <a:ext cx="9144000" cy="990600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Игумнова Юлия Юрьевна, учитель русского языка и литературы</a:t>
            </a:r>
          </a:p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МОУ «Турунтаевская СОШ № 1»</a:t>
            </a:r>
          </a:p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2398" y="1305750"/>
            <a:ext cx="8991599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333375" algn="l"/>
              </a:tabLst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практики: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учащихся с программой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iSpring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Free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Flash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-технологиями при создании презентаций в среде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Power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Point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благодаря которым можно точно и ярко выразить свои эмоции и чувства.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35952" y="2453472"/>
            <a:ext cx="8408047" cy="2431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333375" algn="l"/>
              </a:tabLst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практики: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1.Знакомство учащихся с понятием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плейкаст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2.Освоение программы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iSpring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Free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создания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плейкастов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3.Создание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плейкастов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используя цифровые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Flash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-технологии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4.Осуществление публичной защиты цифрового продукта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333375" algn="l"/>
              </a:tabLs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i0.wp.com/www.nutrisystemreviewblog.com/wp-content/uploads/2018/08/man-checklist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86" t="10657" r="32173" b="14741"/>
          <a:stretch/>
        </p:blipFill>
        <p:spPr bwMode="auto">
          <a:xfrm>
            <a:off x="453622" y="2895601"/>
            <a:ext cx="282330" cy="129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deeplyrics.ru/wp-content/uploads/2016/08/29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288603"/>
            <a:ext cx="3276600" cy="243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2399" y="633074"/>
            <a:ext cx="8773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rgbClr val="FF0000"/>
                </a:solidFill>
              </a:rPr>
              <a:t>Плейкаст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/>
              <a:t>– это мультимедийная открытка, соединяющая в себе изображение,</a:t>
            </a:r>
          </a:p>
          <a:p>
            <a:r>
              <a:rPr lang="ru-RU" dirty="0"/>
              <a:t>музыку и текст.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724400" y="5867400"/>
            <a:ext cx="39243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Play</a:t>
            </a:r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 – играть и «</a:t>
            </a:r>
            <a:r>
              <a:rPr lang="en-US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broadCast</a:t>
            </a:r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»-</a:t>
            </a:r>
          </a:p>
          <a:p>
            <a:pPr algn="ctr"/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повсеместное вещание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984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Планируемые результаты</a:t>
            </a:r>
          </a:p>
        </p:txBody>
      </p:sp>
      <p:pic>
        <p:nvPicPr>
          <p:cNvPr id="2050" name="Picture 2" descr="http://www.enlightenednourishment.com/wp-content/uploads/2014/03/finishline.jpg?w=3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68" y="1461364"/>
            <a:ext cx="3040811" cy="303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25592" y="2438400"/>
            <a:ext cx="5105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2095" algn="just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-Знания о цифровых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Flash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-технологиях через работу в программе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iSpring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Free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-Умения применять знания для создания мультимедийных открыток с помощью программы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iSpring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Free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683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6053132"/>
              </p:ext>
            </p:extLst>
          </p:nvPr>
        </p:nvGraphicFramePr>
        <p:xfrm>
          <a:off x="228600" y="1040008"/>
          <a:ext cx="8686799" cy="56535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5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3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001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374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29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№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651" marR="3565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Тема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651" marR="3565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Содержание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651" marR="3565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Кол-во часов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651" marR="35651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648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1.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651" marR="3565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Понятие «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Плейкаст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».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35651" marR="3565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Плейкаст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мультимедийная открытка, виртуальный продукт, оригинальный способ выразить себя в интернете, поделиться своими мыслями и настроением.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Общая композиция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плейкаста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(изображение, текст, мелодия).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35651" marR="3565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35651" marR="3565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087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2.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651" marR="3565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Психоэмоциональное восприятие человека.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35651" marR="3565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Как информационные технологии и интернет изменили наше восприятие информации?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Способ выражения чувств.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Основные типы восприятия: Визуальный (визуальный образ, картинка), аудиальный (музыка), сенситивный, (яркие эмоции) кинестетический (ритмичная музыка, движение).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35651" marR="3565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651" marR="35651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3225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3.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651" marR="3565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Как</a:t>
                      </a:r>
                      <a:r>
                        <a:rPr lang="ru-RU" sz="1400" baseline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сделать «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плейкаст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»?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35651" marR="3565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Правила создания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плейкастов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(работа в программе </a:t>
                      </a:r>
                      <a:r>
                        <a:rPr lang="en-US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iSpring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Free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1). Определение темы и выбор изображения, смысловой картинки (фотография, рисунок, иллюстрация, фотоколлаж)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2). Подбор музыки, подходящей к изображению по настроению (из сети Интернет, собственные музыкальные композиции).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3). Размещение текста на слайде (Стихи 4-8-12 строк, тщательно подобраны цвет текста, шрифт и размер, расположение на картинке).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4). Определение названия для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плейкаста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5). Загрузка изображения и музыки.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6). Конвертация презентации</a:t>
                      </a:r>
                      <a:r>
                        <a:rPr lang="ru-RU" sz="1400" baseline="0" dirty="0"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 в другой формат.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35651" marR="3565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651" marR="35651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82089" y="1897063"/>
            <a:ext cx="15489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837329" y="643782"/>
            <a:ext cx="3741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Тематический план занятий</a:t>
            </a:r>
          </a:p>
        </p:txBody>
      </p:sp>
    </p:spTree>
    <p:extLst>
      <p:ext uri="{BB962C8B-B14F-4D97-AF65-F5344CB8AC3E}">
        <p14:creationId xmlns:p14="http://schemas.microsoft.com/office/powerpoint/2010/main" val="42238830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1" y="685800"/>
            <a:ext cx="7848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</a:rPr>
              <a:t>Экскурсия в «Интернет-центр» </a:t>
            </a:r>
            <a:r>
              <a:rPr lang="ru-RU" sz="1400" b="1" dirty="0" err="1">
                <a:solidFill>
                  <a:srgbClr val="FF0000"/>
                </a:solidFill>
              </a:rPr>
              <a:t>с.Турунтаево</a:t>
            </a:r>
            <a:r>
              <a:rPr lang="ru-RU" sz="1400" b="1" dirty="0">
                <a:solidFill>
                  <a:srgbClr val="FF0000"/>
                </a:solidFill>
              </a:rPr>
              <a:t>.</a:t>
            </a:r>
            <a:br>
              <a:rPr lang="ru-RU" sz="1400" b="1" dirty="0">
                <a:solidFill>
                  <a:srgbClr val="FF0000"/>
                </a:solidFill>
              </a:rPr>
            </a:br>
            <a:r>
              <a:rPr lang="ru-RU" sz="1400" b="1" dirty="0">
                <a:solidFill>
                  <a:srgbClr val="FF0000"/>
                </a:solidFill>
              </a:rPr>
              <a:t>Творческая группа учащихся 11 класса.</a:t>
            </a:r>
            <a:br>
              <a:rPr lang="ru-RU" sz="1400" b="1" dirty="0">
                <a:solidFill>
                  <a:srgbClr val="FF0000"/>
                </a:solidFill>
              </a:rPr>
            </a:br>
            <a:r>
              <a:rPr lang="ru-RU" sz="1400" b="1" dirty="0">
                <a:solidFill>
                  <a:srgbClr val="FF0000"/>
                </a:solidFill>
              </a:rPr>
              <a:t>Специалист «Интернет-центра» – Данилов А.Ф.</a:t>
            </a:r>
            <a:br>
              <a:rPr lang="ru-RU" sz="1400" b="1" dirty="0">
                <a:solidFill>
                  <a:srgbClr val="FF0000"/>
                </a:solidFill>
              </a:rPr>
            </a:br>
            <a:endParaRPr lang="ru-RU" sz="1400" b="1" dirty="0">
              <a:solidFill>
                <a:srgbClr val="FF0000"/>
              </a:solidFill>
            </a:endParaRP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0"/>
            <a:ext cx="3733800" cy="28999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B2B2B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73708" y="2124543"/>
            <a:ext cx="3035934" cy="22769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B2B2B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2" descr="C:\Users\1\Desktop\фотографии\IMG_252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50699" y="2630901"/>
            <a:ext cx="3128201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B2B2B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user\Desktop\ПРАКТИКА\фотоотчёт\IMG_250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27892" y="3873109"/>
            <a:ext cx="2971800" cy="24599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B2B2B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177206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04800" y="533400"/>
            <a:ext cx="8229600" cy="1069848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</a:rPr>
              <a:t>Проектные задания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463988"/>
            <a:ext cx="3588592" cy="20185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3189" y="1457550"/>
            <a:ext cx="3600039" cy="20250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206" y="3962400"/>
            <a:ext cx="3576786" cy="20119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34167" t="17408" r="33333" b="7037"/>
          <a:stretch/>
        </p:blipFill>
        <p:spPr>
          <a:xfrm>
            <a:off x="3925910" y="3733553"/>
            <a:ext cx="2362200" cy="3089030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/>
          <a:srcRect l="25000" t="23704" r="24167" b="12593"/>
          <a:stretch/>
        </p:blipFill>
        <p:spPr>
          <a:xfrm>
            <a:off x="6400800" y="3820966"/>
            <a:ext cx="2637957" cy="2245439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rgbClr val="B2B2B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49833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0648" y="178692"/>
            <a:ext cx="8229600" cy="1069848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Итоговый продукт практики</a:t>
            </a:r>
          </a:p>
        </p:txBody>
      </p:sp>
      <p:grpSp>
        <p:nvGrpSpPr>
          <p:cNvPr id="20" name="Группа 19"/>
          <p:cNvGrpSpPr/>
          <p:nvPr/>
        </p:nvGrpSpPr>
        <p:grpSpPr>
          <a:xfrm>
            <a:off x="229800" y="911352"/>
            <a:ext cx="4135252" cy="2767612"/>
            <a:chOff x="220861" y="1160984"/>
            <a:chExt cx="5116671" cy="3256106"/>
          </a:xfrm>
        </p:grpSpPr>
        <p:pic>
          <p:nvPicPr>
            <p:cNvPr id="5" name="Picture 6" descr="https://i.ytimg.com/vi/Yp6CkrFb7MM/maxresdefault.jpg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318" r="11418"/>
            <a:stretch/>
          </p:blipFill>
          <p:spPr bwMode="auto">
            <a:xfrm>
              <a:off x="228600" y="1238026"/>
              <a:ext cx="4962727" cy="317906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28575" cap="sq">
              <a:solidFill>
                <a:srgbClr val="0070C0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1200" y="1350802"/>
              <a:ext cx="2235199" cy="1676400"/>
            </a:xfrm>
            <a:prstGeom prst="rect">
              <a:avLst/>
            </a:prstGeom>
          </p:spPr>
        </p:pic>
        <p:pic>
          <p:nvPicPr>
            <p:cNvPr id="7" name="Picture 6" descr="https://www.beesona.ru/upload/318/d31d3e404e019c43cdb64b4fca857aee.gif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00" y="1238026"/>
              <a:ext cx="1131497" cy="11314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6" descr="https://www.beesona.ru/upload/318/d31d3e404e019c43cdb64b4fca857aee.gif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0548" y="1314226"/>
              <a:ext cx="1247321" cy="12473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https://www.beesona.ru/upload/318/d31d3e404e019c43cdb64b4fca857aee.gif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005" y="1745862"/>
              <a:ext cx="1247321" cy="12473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6" descr="https://www.beesona.ru/upload/318/d31d3e404e019c43cdb64b4fca857aee.gif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8384" y="1238026"/>
              <a:ext cx="1247321" cy="12473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https://www.beesona.ru/upload/318/d31d3e404e019c43cdb64b4fca857aee.gif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8162" y="1265458"/>
              <a:ext cx="2006405" cy="4804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6" descr="https://www.beesona.ru/upload/318/d31d3e404e019c43cdb64b4fca857aee.gif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2673" y="1520310"/>
              <a:ext cx="2006405" cy="4804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4" descr="https://www.shroud.com/candle1.gif"/>
            <p:cNvPicPr>
              <a:picLocks noChangeAspect="1" noChangeArrowheads="1" noCrop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3333" y="2369523"/>
              <a:ext cx="261234" cy="3004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861" y="1160984"/>
              <a:ext cx="5019102" cy="3197223"/>
            </a:xfrm>
            <a:prstGeom prst="rect">
              <a:avLst/>
            </a:prstGeom>
          </p:spPr>
        </p:pic>
        <p:sp>
          <p:nvSpPr>
            <p:cNvPr id="4" name="Прямоугольник 3"/>
            <p:cNvSpPr/>
            <p:nvPr/>
          </p:nvSpPr>
          <p:spPr>
            <a:xfrm>
              <a:off x="2262673" y="1219200"/>
              <a:ext cx="3074859" cy="1388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ru-RU" sz="1000" i="1" dirty="0">
                  <a:solidFill>
                    <a:schemeClr val="bg1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Ветер хрипит на мосту меж столбами,</a:t>
              </a:r>
              <a:br>
                <a:rPr lang="ru-RU" sz="1000" i="1" dirty="0">
                  <a:solidFill>
                    <a:schemeClr val="bg1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ru-RU" sz="1000" i="1" dirty="0">
                  <a:solidFill>
                    <a:schemeClr val="bg1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Черная нить под снегами гудёт.</a:t>
              </a:r>
              <a:br>
                <a:rPr lang="ru-RU" sz="1000" i="1" dirty="0">
                  <a:solidFill>
                    <a:schemeClr val="bg1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ru-RU" sz="1000" i="1" dirty="0">
                  <a:solidFill>
                    <a:schemeClr val="bg1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Чудо ползет под моими санями,</a:t>
              </a:r>
              <a:br>
                <a:rPr lang="ru-RU" sz="1000" i="1" dirty="0">
                  <a:solidFill>
                    <a:schemeClr val="bg1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ru-RU" sz="1000" i="1" dirty="0">
                  <a:solidFill>
                    <a:schemeClr val="bg1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Чудо мне сверху поет и поет… </a:t>
              </a:r>
            </a:p>
            <a:p>
              <a:pPr algn="ctr">
                <a:spcAft>
                  <a:spcPts val="0"/>
                </a:spcAft>
              </a:pPr>
              <a:r>
                <a:rPr lang="ru-RU" sz="1000" i="1" dirty="0" err="1">
                  <a:solidFill>
                    <a:schemeClr val="bg1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А.Блок</a:t>
              </a:r>
              <a:endParaRPr lang="ru-RU" sz="1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3200" dirty="0">
                  <a:latin typeface="Monotype Corsiva" panose="03010101010201010101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32164" y="1317274"/>
              <a:ext cx="526785" cy="526785"/>
            </a:xfrm>
            <a:prstGeom prst="rect">
              <a:avLst/>
            </a:prstGeom>
          </p:spPr>
        </p:pic>
        <p:pic>
          <p:nvPicPr>
            <p:cNvPr id="19" name="Zimnyaya_melodiya_-_V_etom_carstve_zimy_(Gybka.com)">
              <a:hlinkClick r:id="" action="ppaction://media"/>
            </p:cNvPr>
            <p:cNvPicPr>
              <a:picLocks noChangeAspect="1"/>
            </p:cNvPicPr>
            <p:nvPr>
              <a:audioFile r:link="rId8"/>
              <p:extLst>
                <p:ext uri="{DAA4B4D4-6D71-4841-9C94-3DE7FCFB9230}">
                  <p14:media xmlns:p14="http://schemas.microsoft.com/office/powerpoint/2010/main" r:embed="rId7"/>
                </p:ext>
              </p:extLst>
            </p:nvPr>
          </p:nvPicPr>
          <p:blipFill>
            <a:blip r:embed="rId17"/>
            <a:stretch>
              <a:fillRect/>
            </a:stretch>
          </p:blipFill>
          <p:spPr>
            <a:xfrm>
              <a:off x="4723457" y="4017802"/>
              <a:ext cx="304800" cy="304800"/>
            </a:xfrm>
            <a:prstGeom prst="rect">
              <a:avLst/>
            </a:prstGeom>
          </p:spPr>
        </p:pic>
      </p:grpSp>
      <p:grpSp>
        <p:nvGrpSpPr>
          <p:cNvPr id="29" name="Группа 28"/>
          <p:cNvGrpSpPr/>
          <p:nvPr/>
        </p:nvGrpSpPr>
        <p:grpSpPr>
          <a:xfrm>
            <a:off x="4788380" y="822146"/>
            <a:ext cx="3962265" cy="2809817"/>
            <a:chOff x="4486719" y="635245"/>
            <a:chExt cx="3962265" cy="2809817"/>
          </a:xfrm>
        </p:grpSpPr>
        <p:pic>
          <p:nvPicPr>
            <p:cNvPr id="22" name="Picture 6" descr="https://fastpic.co/images/orig-1421bbc7b92d3f711.gif"/>
            <p:cNvPicPr>
              <a:picLocks noChangeAspect="1" noChangeArrowheads="1" noCrop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6719" y="836544"/>
              <a:ext cx="3962265" cy="260851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B2B2B2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23" name="Picture 2" descr="https://img1.liveinternet.ru/images/attach/c/0/118/453/118453883_oie_oie_overlay_28_.gif"/>
            <p:cNvPicPr>
              <a:picLocks noChangeAspect="1" noChangeArrowheads="1" noCrop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1172" y="997191"/>
              <a:ext cx="3356007" cy="20863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9456" y="872112"/>
              <a:ext cx="476250" cy="476250"/>
            </a:xfrm>
            <a:prstGeom prst="rect">
              <a:avLst/>
            </a:prstGeom>
          </p:spPr>
        </p:pic>
        <p:pic>
          <p:nvPicPr>
            <p:cNvPr id="25" name="Рисунок 24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4917" y="2923220"/>
              <a:ext cx="476250" cy="476250"/>
            </a:xfrm>
            <a:prstGeom prst="rect">
              <a:avLst/>
            </a:prstGeom>
          </p:spPr>
        </p:pic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6036" y="2945448"/>
              <a:ext cx="476250" cy="476250"/>
            </a:xfrm>
            <a:prstGeom prst="rect">
              <a:avLst/>
            </a:prstGeom>
          </p:spPr>
        </p:pic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20407" y="829957"/>
              <a:ext cx="476250" cy="476250"/>
            </a:xfrm>
            <a:prstGeom prst="rect">
              <a:avLst/>
            </a:prstGeom>
          </p:spPr>
        </p:pic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8897" y="1644154"/>
              <a:ext cx="536756" cy="685221"/>
            </a:xfrm>
            <a:prstGeom prst="rect">
              <a:avLst/>
            </a:prstGeom>
          </p:spPr>
        </p:pic>
        <p:sp>
          <p:nvSpPr>
            <p:cNvPr id="21" name="Прямоугольник 20"/>
            <p:cNvSpPr/>
            <p:nvPr/>
          </p:nvSpPr>
          <p:spPr>
            <a:xfrm>
              <a:off x="5758164" y="635245"/>
              <a:ext cx="1779510" cy="15144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6000"/>
                </a:lnSpc>
                <a:spcAft>
                  <a:spcPts val="800"/>
                </a:spcAft>
              </a:pPr>
              <a:r>
                <a:rPr lang="ru-RU" b="1" i="1" dirty="0">
                  <a:latin typeface="Times New Roman" panose="02020603050405020304" pitchFamily="18" charset="0"/>
                  <a:ea typeface="Calibri" panose="020F0502020204030204" pitchFamily="34" charset="0"/>
                </a:rPr>
                <a:t> </a:t>
              </a:r>
              <a:endParaRPr lang="ru-RU" sz="20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800"/>
                </a:spcAft>
              </a:pPr>
              <a:r>
                <a:rPr lang="ru-RU" sz="1000" b="1" i="1" dirty="0">
                  <a:solidFill>
                    <a:srgbClr val="00206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Вы, снежинки, вейте,</a:t>
              </a:r>
              <a:br>
                <a:rPr lang="ru-RU" sz="1000" b="1" i="1" dirty="0">
                  <a:solidFill>
                    <a:srgbClr val="00206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</a:br>
              <a:r>
                <a:rPr lang="ru-RU" sz="1000" b="1" i="1" dirty="0">
                  <a:solidFill>
                    <a:srgbClr val="00206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Нас лишь пожалейте!</a:t>
              </a:r>
              <a:br>
                <a:rPr lang="ru-RU" sz="1000" b="1" i="1" dirty="0">
                  <a:solidFill>
                    <a:srgbClr val="00206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</a:br>
              <a:r>
                <a:rPr lang="ru-RU" sz="1000" b="1" i="1" dirty="0">
                  <a:solidFill>
                    <a:srgbClr val="00206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Вам привольно, вам поется.</a:t>
              </a:r>
              <a:br>
                <a:rPr lang="ru-RU" sz="1000" b="1" i="1" dirty="0">
                  <a:solidFill>
                    <a:srgbClr val="00206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</a:br>
              <a:r>
                <a:rPr lang="ru-RU" sz="1000" b="1" i="1" dirty="0">
                  <a:solidFill>
                    <a:srgbClr val="00206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Захотите, — заметете,</a:t>
              </a:r>
              <a:br>
                <a:rPr lang="ru-RU" sz="1000" b="1" i="1" dirty="0">
                  <a:solidFill>
                    <a:srgbClr val="00206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</a:br>
              <a:r>
                <a:rPr lang="ru-RU" sz="1000" b="1" i="1" dirty="0">
                  <a:solidFill>
                    <a:srgbClr val="00206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Город в цепи закуете…</a:t>
              </a:r>
            </a:p>
            <a:p>
              <a:pPr>
                <a:spcAft>
                  <a:spcPts val="800"/>
                </a:spcAft>
              </a:pPr>
              <a:r>
                <a:rPr lang="ru-RU" sz="1000" b="1" i="1" dirty="0">
                  <a:solidFill>
                    <a:srgbClr val="002060"/>
                  </a:solidFill>
                  <a:effectLst/>
                  <a:latin typeface="Monotype Corsiva" panose="03010101010201010101" pitchFamily="66" charset="0"/>
                  <a:ea typeface="Times New Roman" panose="02020603050405020304" pitchFamily="18" charset="0"/>
                </a:rPr>
                <a:t>                        </a:t>
              </a:r>
              <a:r>
                <a:rPr lang="ru-RU" sz="1000" b="1" i="1" dirty="0" err="1">
                  <a:solidFill>
                    <a:srgbClr val="002060"/>
                  </a:solidFill>
                  <a:effectLst/>
                  <a:latin typeface="Monotype Corsiva" panose="03010101010201010101" pitchFamily="66" charset="0"/>
                  <a:ea typeface="Times New Roman" panose="02020603050405020304" pitchFamily="18" charset="0"/>
                </a:rPr>
                <a:t>В.Брюсов</a:t>
              </a:r>
              <a:endParaRPr lang="ru-RU" sz="1000" b="1" dirty="0">
                <a:solidFill>
                  <a:srgbClr val="00206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endParaRPr>
            </a:p>
          </p:txBody>
        </p:sp>
        <p:pic>
          <p:nvPicPr>
            <p:cNvPr id="30" name="Рисунок 29"/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7275" y="902755"/>
              <a:ext cx="396169" cy="52822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31" name="Zimnyaya_klassicheskaya_muzyka_-_Vremena_goda._Zima_(Gybka.com)">
              <a:hlinkClick r:id="" action="ppaction://media"/>
            </p:cNvPr>
            <p:cNvPicPr>
              <a:picLocks noChangeAspect="1"/>
            </p:cNvPicPr>
            <p:nvPr>
              <a:audioFile r:link="rId6"/>
              <p:extLst>
                <p:ext uri="{DAA4B4D4-6D71-4841-9C94-3DE7FCFB9230}">
                  <p14:media xmlns:p14="http://schemas.microsoft.com/office/powerpoint/2010/main" r:embed="rId5"/>
                </p:ext>
              </p:extLst>
            </p:nvPr>
          </p:nvPicPr>
          <p:blipFill>
            <a:blip r:embed="rId17"/>
            <a:stretch>
              <a:fillRect/>
            </a:stretch>
          </p:blipFill>
          <p:spPr>
            <a:xfrm>
              <a:off x="7604322" y="3065955"/>
              <a:ext cx="263896" cy="263896"/>
            </a:xfrm>
            <a:prstGeom prst="rect">
              <a:avLst/>
            </a:prstGeom>
          </p:spPr>
        </p:pic>
      </p:grpSp>
      <p:grpSp>
        <p:nvGrpSpPr>
          <p:cNvPr id="3" name="Группа 2"/>
          <p:cNvGrpSpPr/>
          <p:nvPr/>
        </p:nvGrpSpPr>
        <p:grpSpPr>
          <a:xfrm>
            <a:off x="214568" y="3826089"/>
            <a:ext cx="4139440" cy="2879511"/>
            <a:chOff x="129565" y="3938014"/>
            <a:chExt cx="4020821" cy="2723519"/>
          </a:xfrm>
        </p:grpSpPr>
        <p:pic>
          <p:nvPicPr>
            <p:cNvPr id="35" name="Рисунок 34"/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9565" y="3982810"/>
              <a:ext cx="3963843" cy="2678723"/>
            </a:xfrm>
            <a:prstGeom prst="rect">
              <a:avLst/>
            </a:prstGeom>
          </p:spPr>
        </p:pic>
        <p:pic>
          <p:nvPicPr>
            <p:cNvPr id="36" name="Рисунок 35"/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79246" y="4132330"/>
              <a:ext cx="482532" cy="750939"/>
            </a:xfrm>
            <a:prstGeom prst="rect">
              <a:avLst/>
            </a:prstGeom>
          </p:spPr>
        </p:pic>
        <p:pic>
          <p:nvPicPr>
            <p:cNvPr id="37" name="Рисунок 36"/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0926" y="5257800"/>
              <a:ext cx="660127" cy="1282353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32" name="Прямоугольник 31"/>
            <p:cNvSpPr/>
            <p:nvPr/>
          </p:nvSpPr>
          <p:spPr>
            <a:xfrm>
              <a:off x="847316" y="4100058"/>
              <a:ext cx="3303070" cy="14132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1875"/>
                </a:spcAft>
              </a:pPr>
              <a:r>
                <a:rPr lang="ru-RU" sz="1400" dirty="0">
                  <a:solidFill>
                    <a:srgbClr val="002060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Ветры, ветры, о снежные ветры,</a:t>
              </a:r>
              <a:br>
                <a:rPr lang="ru-RU" sz="1400" dirty="0">
                  <a:solidFill>
                    <a:srgbClr val="002060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ru-RU" sz="1400" dirty="0">
                  <a:solidFill>
                    <a:srgbClr val="002060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Заметите мою прошлую жизнь.</a:t>
              </a:r>
              <a:br>
                <a:rPr lang="ru-RU" sz="1400" dirty="0">
                  <a:solidFill>
                    <a:srgbClr val="002060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ru-RU" sz="1400" dirty="0">
                  <a:solidFill>
                    <a:srgbClr val="002060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Я хочу быть отроком светлым</a:t>
              </a:r>
              <a:br>
                <a:rPr lang="ru-RU" sz="1400" dirty="0">
                  <a:solidFill>
                    <a:srgbClr val="002060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ru-RU" sz="1400" dirty="0">
                  <a:solidFill>
                    <a:srgbClr val="002060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Иль цветком с луговой межи.</a:t>
              </a:r>
            </a:p>
            <a:p>
              <a:pPr>
                <a:spcAft>
                  <a:spcPts val="1875"/>
                </a:spcAft>
              </a:pPr>
              <a:r>
                <a:rPr lang="ru-RU" sz="1400" dirty="0">
                  <a:solidFill>
                    <a:srgbClr val="002060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                                               </a:t>
              </a:r>
              <a:r>
                <a:rPr lang="ru-RU" sz="1400" dirty="0" err="1">
                  <a:solidFill>
                    <a:srgbClr val="002060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С.Есенин</a:t>
              </a:r>
              <a:endPara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39" name="Picture 4" descr="https://filed4-16.my.mail.ru/pic?url=http%3A%2F%2Ff7.ifotki.info%2Fthumb%2F43093955f335e12178ef4371f53464874dbcb673073893.gif&amp;mw=&amp;mh=&amp;sig=48072a2af4edab504d100f9e5a3f128e"/>
            <p:cNvPicPr>
              <a:picLocks noChangeAspect="1" noChangeArrowheads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015624">
              <a:off x="116324" y="4544201"/>
              <a:ext cx="1461984" cy="3561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4" descr="https://filed4-16.my.mail.ru/pic?url=http%3A%2F%2Ff7.ifotki.info%2Fthumb%2F43093955f335e12178ef4371f53464874dbcb673073893.gif&amp;mw=&amp;mh=&amp;sig=48072a2af4edab504d100f9e5a3f128e"/>
            <p:cNvPicPr>
              <a:picLocks noChangeAspect="1" noChangeArrowheads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898179">
              <a:off x="2382702" y="4429142"/>
              <a:ext cx="1334529" cy="3522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4" descr="https://filed4-16.my.mail.ru/pic?url=http%3A%2F%2Ff7.ifotki.info%2Fthumb%2F43093955f335e12178ef4371f53464874dbcb673073893.gif&amp;mw=&amp;mh=&amp;sig=48072a2af4edab504d100f9e5a3f128e"/>
            <p:cNvPicPr>
              <a:picLocks noChangeAspect="1" noChangeArrowheads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253146">
              <a:off x="1138611" y="5036399"/>
              <a:ext cx="1520330" cy="4013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Picture 4" descr="https://filed4-16.my.mail.ru/pic?url=http%3A%2F%2Ff7.ifotki.info%2Fthumb%2F43093955f335e12178ef4371f53464874dbcb673073893.gif&amp;mw=&amp;mh=&amp;sig=48072a2af4edab504d100f9e5a3f128e"/>
            <p:cNvPicPr>
              <a:picLocks noChangeAspect="1" noChangeArrowheads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325" y="4058015"/>
              <a:ext cx="1553022" cy="3522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" name="Picture 4" descr="https://filed4-16.my.mail.ru/pic?url=http%3A%2F%2Ff7.ifotki.info%2Fthumb%2F43093955f335e12178ef4371f53464874dbcb673073893.gif&amp;mw=&amp;mh=&amp;sig=48072a2af4edab504d100f9e5a3f128e"/>
            <p:cNvPicPr>
              <a:picLocks noChangeAspect="1" noChangeArrowheads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4495" y="4044685"/>
              <a:ext cx="1553022" cy="3522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" name="Picture 4" descr="https://filed4-16.my.mail.ru/pic?url=http%3A%2F%2Ff7.ifotki.info%2Fthumb%2F43093955f335e12178ef4371f53464874dbcb673073893.gif&amp;mw=&amp;mh=&amp;sig=48072a2af4edab504d100f9e5a3f128e"/>
            <p:cNvPicPr>
              <a:picLocks noChangeAspect="1" noChangeArrowheads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253146">
              <a:off x="351943" y="4995156"/>
              <a:ext cx="1245929" cy="328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5" name="Picture 4" descr="https://filed4-16.my.mail.ru/pic?url=http%3A%2F%2Ff7.ifotki.info%2Fthumb%2F43093955f335e12178ef4371f53464874dbcb673073893.gif&amp;mw=&amp;mh=&amp;sig=48072a2af4edab504d100f9e5a3f128e"/>
            <p:cNvPicPr>
              <a:picLocks noChangeAspect="1" noChangeArrowheads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253146">
              <a:off x="2019916" y="5026935"/>
              <a:ext cx="1245630" cy="3288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" name="zimnyaya_melodiya_-_3_(Gybka.com)">
              <a:hlinkClick r:id="" action="ppaction://media"/>
            </p:cNvPr>
            <p:cNvPicPr>
              <a:picLocks noChangeAspect="1"/>
            </p:cNvPicPr>
            <p:nvPr>
              <a:audioFile r:link="rId4"/>
              <p:extLst>
                <p:ext uri="{DAA4B4D4-6D71-4841-9C94-3DE7FCFB9230}">
                  <p14:media xmlns:p14="http://schemas.microsoft.com/office/powerpoint/2010/main" r:embed="rId3"/>
                </p:ext>
              </p:extLst>
            </p:nvPr>
          </p:nvPicPr>
          <p:blipFill>
            <a:blip r:embed="rId17"/>
            <a:stretch>
              <a:fillRect/>
            </a:stretch>
          </p:blipFill>
          <p:spPr>
            <a:xfrm>
              <a:off x="3652114" y="6248400"/>
              <a:ext cx="291753" cy="291753"/>
            </a:xfrm>
            <a:prstGeom prst="rect">
              <a:avLst/>
            </a:prstGeom>
          </p:spPr>
        </p:pic>
      </p:grpSp>
      <p:grpSp>
        <p:nvGrpSpPr>
          <p:cNvPr id="17" name="Группа 16"/>
          <p:cNvGrpSpPr/>
          <p:nvPr/>
        </p:nvGrpSpPr>
        <p:grpSpPr>
          <a:xfrm>
            <a:off x="4548282" y="3841843"/>
            <a:ext cx="4269890" cy="2863757"/>
            <a:chOff x="4548282" y="3841843"/>
            <a:chExt cx="4269890" cy="2863757"/>
          </a:xfrm>
        </p:grpSpPr>
        <p:pic>
          <p:nvPicPr>
            <p:cNvPr id="48" name="Picture 6" descr="https://cdn.photosight.ru/img/c/e5a/4066747_large.jp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0852" y="3888691"/>
              <a:ext cx="4097320" cy="28169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9" name="Picture 8" descr="https://i.gifer.com/ZELY.gif"/>
            <p:cNvPicPr>
              <a:picLocks noChangeAspect="1" noChangeArrowheads="1" noCrop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462430" y="5274778"/>
              <a:ext cx="1759638" cy="1104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0" name="Рисунок 49"/>
            <p:cNvPicPr>
              <a:picLocks noChangeAspect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6111" y="4031535"/>
              <a:ext cx="725360" cy="488133"/>
            </a:xfrm>
            <a:prstGeom prst="rect">
              <a:avLst/>
            </a:prstGeom>
          </p:spPr>
        </p:pic>
        <p:pic>
          <p:nvPicPr>
            <p:cNvPr id="51" name="Picture 14" descr="https://avatars.mds.yandex.net/get-zen_doc/1581245/pub_5dd9622bc047f615998f933d_5dd963eaf2f297624599c6c0/scale_1200"/>
            <p:cNvPicPr>
              <a:picLocks noChangeAspect="1" noChangeArrowheads="1"/>
            </p:cNvPicPr>
            <p:nvPr/>
          </p:nvPicPr>
          <p:blipFill rotWithShape="1"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344" t="14956" r="34444" b="7331"/>
            <a:stretch/>
          </p:blipFill>
          <p:spPr bwMode="auto">
            <a:xfrm flipH="1">
              <a:off x="6994995" y="4193324"/>
              <a:ext cx="598897" cy="83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Прямоугольник 14"/>
            <p:cNvSpPr/>
            <p:nvPr/>
          </p:nvSpPr>
          <p:spPr>
            <a:xfrm>
              <a:off x="4826102" y="4054805"/>
              <a:ext cx="2361793" cy="19264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6000"/>
                </a:lnSpc>
                <a:spcAft>
                  <a:spcPts val="800"/>
                </a:spcAft>
              </a:pPr>
              <a:r>
                <a:rPr lang="ru-RU" sz="1050" dirty="0">
                  <a:solidFill>
                    <a:schemeClr val="bg1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Заковывая холодом природу,</a:t>
              </a:r>
              <a:endParaRPr lang="ru-RU" sz="105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endParaRPr>
            </a:p>
            <a:p>
              <a:pPr>
                <a:lnSpc>
                  <a:spcPct val="106000"/>
                </a:lnSpc>
                <a:spcAft>
                  <a:spcPts val="800"/>
                </a:spcAft>
              </a:pPr>
              <a:r>
                <a:rPr lang="ru-RU" sz="1050" dirty="0">
                  <a:solidFill>
                    <a:schemeClr val="bg1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Зима идет и руки тянет в воду.</a:t>
              </a:r>
              <a:endParaRPr lang="ru-RU" sz="105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endParaRPr>
            </a:p>
            <a:p>
              <a:pPr>
                <a:lnSpc>
                  <a:spcPct val="106000"/>
                </a:lnSpc>
                <a:spcAft>
                  <a:spcPts val="800"/>
                </a:spcAft>
              </a:pPr>
              <a:r>
                <a:rPr lang="ru-RU" sz="1050" dirty="0">
                  <a:solidFill>
                    <a:schemeClr val="bg1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Река дрожит и, чуя смертный час,</a:t>
              </a:r>
              <a:endParaRPr lang="ru-RU" sz="105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endParaRPr>
            </a:p>
            <a:p>
              <a:pPr>
                <a:lnSpc>
                  <a:spcPct val="106000"/>
                </a:lnSpc>
                <a:spcAft>
                  <a:spcPts val="800"/>
                </a:spcAft>
              </a:pPr>
              <a:r>
                <a:rPr lang="ru-RU" sz="1050" dirty="0">
                  <a:solidFill>
                    <a:schemeClr val="bg1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Уже открыть не может томных глаз</a:t>
              </a:r>
              <a:endParaRPr lang="ru-RU" sz="105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endParaRPr>
            </a:p>
            <a:p>
              <a:pPr algn="r">
                <a:lnSpc>
                  <a:spcPct val="106000"/>
                </a:lnSpc>
                <a:spcAft>
                  <a:spcPts val="800"/>
                </a:spcAft>
              </a:pPr>
              <a:r>
                <a:rPr lang="ru-RU" sz="1050" dirty="0">
                  <a:solidFill>
                    <a:schemeClr val="bg1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                                                          </a:t>
              </a:r>
              <a:r>
                <a:rPr lang="ru-RU" sz="1050" dirty="0" err="1">
                  <a:solidFill>
                    <a:schemeClr val="bg1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Н.Заболоцкий</a:t>
              </a:r>
              <a:endParaRPr lang="ru-RU" sz="105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endParaRPr>
            </a:p>
            <a:p>
              <a:pPr>
                <a:lnSpc>
                  <a:spcPct val="106000"/>
                </a:lnSpc>
                <a:spcAft>
                  <a:spcPts val="800"/>
                </a:spcAft>
              </a:pPr>
              <a:r>
                <a:rPr lang="ru-RU" dirty="0">
                  <a:latin typeface="Monotype Corsiva" panose="03010101010201010101" pitchFamily="66" charset="0"/>
                  <a:ea typeface="Times New Roman" panose="02020603050405020304" pitchFamily="18" charset="0"/>
                </a:rPr>
                <a:t> </a:t>
              </a:r>
              <a:endPara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52" name="Рисунок 51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3541" y="5124221"/>
              <a:ext cx="1702209" cy="301113"/>
            </a:xfrm>
            <a:prstGeom prst="rect">
              <a:avLst/>
            </a:prstGeom>
          </p:spPr>
        </p:pic>
        <p:pic>
          <p:nvPicPr>
            <p:cNvPr id="53" name="Рисунок 52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3179" y="4053871"/>
              <a:ext cx="1702209" cy="301113"/>
            </a:xfrm>
            <a:prstGeom prst="rect">
              <a:avLst/>
            </a:prstGeom>
          </p:spPr>
        </p:pic>
        <p:pic>
          <p:nvPicPr>
            <p:cNvPr id="54" name="Рисунок 53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842528">
              <a:off x="5818214" y="4447716"/>
              <a:ext cx="1472166" cy="260419"/>
            </a:xfrm>
            <a:prstGeom prst="rect">
              <a:avLst/>
            </a:prstGeom>
          </p:spPr>
        </p:pic>
        <p:pic>
          <p:nvPicPr>
            <p:cNvPr id="56" name="Рисунок 55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0705" y="5478753"/>
              <a:ext cx="1702209" cy="301113"/>
            </a:xfrm>
            <a:prstGeom prst="rect">
              <a:avLst/>
            </a:prstGeom>
          </p:spPr>
        </p:pic>
        <p:pic>
          <p:nvPicPr>
            <p:cNvPr id="57" name="Рисунок 56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0704" y="5744816"/>
              <a:ext cx="1702209" cy="301113"/>
            </a:xfrm>
            <a:prstGeom prst="rect">
              <a:avLst/>
            </a:prstGeom>
          </p:spPr>
        </p:pic>
        <p:pic>
          <p:nvPicPr>
            <p:cNvPr id="58" name="Рисунок 57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8282" y="5238162"/>
              <a:ext cx="1702209" cy="301113"/>
            </a:xfrm>
            <a:prstGeom prst="rect">
              <a:avLst/>
            </a:prstGeom>
          </p:spPr>
        </p:pic>
        <p:pic>
          <p:nvPicPr>
            <p:cNvPr id="59" name="Рисунок 58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8902" y="5158935"/>
              <a:ext cx="1702209" cy="301113"/>
            </a:xfrm>
            <a:prstGeom prst="rect">
              <a:avLst/>
            </a:prstGeom>
          </p:spPr>
        </p:pic>
        <p:pic>
          <p:nvPicPr>
            <p:cNvPr id="60" name="Рисунок 59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3245" y="4434980"/>
              <a:ext cx="1702209" cy="301113"/>
            </a:xfrm>
            <a:prstGeom prst="rect">
              <a:avLst/>
            </a:prstGeom>
          </p:spPr>
        </p:pic>
        <p:pic>
          <p:nvPicPr>
            <p:cNvPr id="61" name="Рисунок 60"/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27570" y="5241107"/>
              <a:ext cx="952745" cy="168536"/>
            </a:xfrm>
            <a:prstGeom prst="rect">
              <a:avLst/>
            </a:prstGeom>
          </p:spPr>
        </p:pic>
        <p:pic>
          <p:nvPicPr>
            <p:cNvPr id="62" name="Рисунок 61"/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7503" y="6366388"/>
              <a:ext cx="952745" cy="168536"/>
            </a:xfrm>
            <a:prstGeom prst="rect">
              <a:avLst/>
            </a:prstGeom>
          </p:spPr>
        </p:pic>
        <p:pic>
          <p:nvPicPr>
            <p:cNvPr id="63" name="Рисунок 62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8139291" y="5731289"/>
              <a:ext cx="591142" cy="505163"/>
            </a:xfrm>
            <a:prstGeom prst="rect">
              <a:avLst/>
            </a:prstGeom>
          </p:spPr>
        </p:pic>
        <p:pic>
          <p:nvPicPr>
            <p:cNvPr id="64" name="Рисунок 63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8053568" y="5204638"/>
              <a:ext cx="591142" cy="505163"/>
            </a:xfrm>
            <a:prstGeom prst="rect">
              <a:avLst/>
            </a:prstGeom>
          </p:spPr>
        </p:pic>
        <p:pic>
          <p:nvPicPr>
            <p:cNvPr id="65" name="Рисунок 64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7309116" y="5066564"/>
              <a:ext cx="521623" cy="445755"/>
            </a:xfrm>
            <a:prstGeom prst="rect">
              <a:avLst/>
            </a:prstGeom>
          </p:spPr>
        </p:pic>
        <p:pic>
          <p:nvPicPr>
            <p:cNvPr id="66" name="df4b1ae18375cef">
              <a:hlinkClick r:id="" action="ppaction://media"/>
            </p:cNvPr>
            <p:cNvPicPr>
              <a:picLocks noChangeAspect="1"/>
            </p:cNvPicPr>
            <p:nvPr>
              <a:audioFile r:link="rId2"/>
              <p:extLst>
                <p:ext uri="{DAA4B4D4-6D71-4841-9C94-3DE7FCFB9230}">
                  <p14:media xmlns:p14="http://schemas.microsoft.com/office/powerpoint/2010/main" r:embed="rId1"/>
                </p:ext>
              </p:extLst>
            </p:nvPr>
          </p:nvPicPr>
          <p:blipFill>
            <a:blip r:embed="rId17"/>
            <a:stretch>
              <a:fillRect/>
            </a:stretch>
          </p:blipFill>
          <p:spPr>
            <a:xfrm>
              <a:off x="8230269" y="6268804"/>
              <a:ext cx="298496" cy="29849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32" y="762000"/>
            <a:ext cx="5295595" cy="3276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3048000"/>
            <a:ext cx="5652047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0769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533400"/>
            <a:ext cx="5662260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879" y="2971800"/>
            <a:ext cx="5748321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019800" y="1295400"/>
            <a:ext cx="2784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4"/>
              </a:rPr>
              <a:t>http://pribdigschoo1.ru/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179958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BBB91C-9929-4C65-BE74-E99BFAFEA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583" y="1066800"/>
            <a:ext cx="8229600" cy="38100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http://pribdigschoo1.ru/custom/item/68</a:t>
            </a:r>
            <a:b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788F2D3-87FF-49B6-8410-46E4852B4F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82160" y="1644248"/>
            <a:ext cx="6666440" cy="4929590"/>
          </a:xfrm>
        </p:spPr>
      </p:pic>
    </p:spTree>
    <p:extLst>
      <p:ext uri="{BB962C8B-B14F-4D97-AF65-F5344CB8AC3E}">
        <p14:creationId xmlns:p14="http://schemas.microsoft.com/office/powerpoint/2010/main" val="32316121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a1.narvii.com/6896/b371bfa150c3c5e9e67e47818a3952a436ccf1fbr1-407-77_hq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483476"/>
            <a:ext cx="8055418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64195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692</TotalTime>
  <Words>553</Words>
  <Application>Microsoft Office PowerPoint</Application>
  <PresentationFormat>Экран (4:3)</PresentationFormat>
  <Paragraphs>76</Paragraphs>
  <Slides>11</Slides>
  <Notes>1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Calibri</vt:lpstr>
      <vt:lpstr>Georgia</vt:lpstr>
      <vt:lpstr>Monotype Corsiva</vt:lpstr>
      <vt:lpstr>Times New Roman</vt:lpstr>
      <vt:lpstr>Trebuchet MS</vt:lpstr>
      <vt:lpstr>Wingdings 2</vt:lpstr>
      <vt:lpstr>Городская</vt:lpstr>
      <vt:lpstr>        </vt:lpstr>
      <vt:lpstr>Презентация PowerPoint</vt:lpstr>
      <vt:lpstr>Планируемые результаты</vt:lpstr>
      <vt:lpstr>Презентация PowerPoint</vt:lpstr>
      <vt:lpstr>Презентация PowerPoint</vt:lpstr>
      <vt:lpstr>Проектные задания</vt:lpstr>
      <vt:lpstr>Итоговый продукт практики</vt:lpstr>
      <vt:lpstr>Презентация PowerPoint</vt:lpstr>
      <vt:lpstr>Презентация PowerPoint</vt:lpstr>
      <vt:lpstr>http://pribdigschoo1.ru/custom/item/68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проектно-исследовательской внеурочной деятельности обучающихся с использованием цифровых технологий</dc:title>
  <dc:creator>Михаил</dc:creator>
  <cp:lastModifiedBy>Наталья Колмакова</cp:lastModifiedBy>
  <cp:revision>102</cp:revision>
  <dcterms:created xsi:type="dcterms:W3CDTF">2020-05-20T10:19:02Z</dcterms:created>
  <dcterms:modified xsi:type="dcterms:W3CDTF">2020-11-25T05:29:18Z</dcterms:modified>
</cp:coreProperties>
</file>