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71" r:id="rId3"/>
    <p:sldId id="266" r:id="rId4"/>
    <p:sldId id="257" r:id="rId5"/>
    <p:sldId id="258" r:id="rId6"/>
    <p:sldId id="273" r:id="rId7"/>
    <p:sldId id="269" r:id="rId8"/>
    <p:sldId id="270" r:id="rId9"/>
    <p:sldId id="285" r:id="rId10"/>
    <p:sldId id="286" r:id="rId11"/>
    <p:sldId id="274" r:id="rId12"/>
    <p:sldId id="275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742" y="-10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package" Target="../embeddings/______Microsoft_Office_PowerPoint3.sldx"/><Relationship Id="rId4" Type="http://schemas.openxmlformats.org/officeDocument/2006/relationships/package" Target="../embeddings/______Microsoft_Office_PowerPoint2.sld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0" dirty="0" smtClean="0"/>
              <a:t/>
            </a:r>
            <a:br>
              <a:rPr lang="ru-RU" sz="4400" b="0" dirty="0" smtClean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04800" y="3048000"/>
            <a:ext cx="8839200" cy="243840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</a:rPr>
              <a:t>Цифровая практика </a:t>
            </a:r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600" b="1" dirty="0" err="1" smtClean="0">
                <a:solidFill>
                  <a:srgbClr val="002060"/>
                </a:solidFill>
              </a:rPr>
              <a:t>Тема:</a:t>
            </a:r>
            <a:r>
              <a:rPr lang="ru-RU" sz="4800" dirty="0" err="1" smtClean="0">
                <a:solidFill>
                  <a:schemeClr val="tx2">
                    <a:satMod val="130000"/>
                  </a:schemeClr>
                </a:solidFill>
              </a:rPr>
              <a:t>Подсчет</a:t>
            </a:r>
            <a:r>
              <a:rPr lang="ru-RU" sz="4800" dirty="0" smtClean="0">
                <a:solidFill>
                  <a:schemeClr val="tx2">
                    <a:satMod val="130000"/>
                  </a:schemeClr>
                </a:solidFill>
              </a:rPr>
              <a:t> калорийности пищи. Составление меню  школьного завтрака в среде </a:t>
            </a:r>
            <a:r>
              <a:rPr lang="ru-RU" sz="4800" dirty="0" err="1" smtClean="0">
                <a:solidFill>
                  <a:schemeClr val="tx2">
                    <a:satMod val="130000"/>
                  </a:schemeClr>
                </a:solidFill>
              </a:rPr>
              <a:t>Excel</a:t>
            </a:r>
            <a:r>
              <a:rPr lang="ru-RU" sz="4800" smtClean="0">
                <a:solidFill>
                  <a:schemeClr val="tx2">
                    <a:satMod val="130000"/>
                  </a:schemeClr>
                </a:solidFill>
              </a:rPr>
              <a:t>. </a:t>
            </a:r>
            <a:endParaRPr lang="ru-RU" sz="3200" b="1" dirty="0" smtClean="0">
              <a:solidFill>
                <a:srgbClr val="002060"/>
              </a:solidFill>
            </a:endParaRPr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57200"/>
            <a:ext cx="4343400" cy="180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867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Кастоусова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Надежда Юрьевна, учитель математики МОУ «Турунтаевская СОШ №1»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Дети на практике.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UZVER\Desktop\IMG_20200113_122847.jpg"/>
          <p:cNvPicPr>
            <a:picLocks noGrp="1"/>
          </p:cNvPicPr>
          <p:nvPr>
            <p:ph idx="1"/>
          </p:nvPr>
        </p:nvPicPr>
        <p:blipFill>
          <a:blip r:embed="rId2" cstate="print"/>
          <a:srcRect r="726" b="6804"/>
          <a:stretch>
            <a:fillRect/>
          </a:stretch>
        </p:blipFill>
        <p:spPr>
          <a:xfrm>
            <a:off x="381000" y="1219200"/>
            <a:ext cx="3276194" cy="2591414"/>
          </a:xfrm>
          <a:prstGeom prst="rect">
            <a:avLst/>
          </a:prstGeom>
        </p:spPr>
      </p:pic>
      <p:pic>
        <p:nvPicPr>
          <p:cNvPr id="5" name="Содержимое 3" descr="C:\Users\UZVER\Desktop\IMG_20200113_125358.jpg"/>
          <p:cNvPicPr>
            <a:picLocks/>
          </p:cNvPicPr>
          <p:nvPr/>
        </p:nvPicPr>
        <p:blipFill>
          <a:blip r:embed="rId3" cstate="print"/>
          <a:srcRect r="-34" b="11111"/>
          <a:stretch>
            <a:fillRect/>
          </a:stretch>
        </p:blipFill>
        <p:spPr>
          <a:xfrm>
            <a:off x="3733800" y="1524000"/>
            <a:ext cx="4724400" cy="2322513"/>
          </a:xfrm>
          <a:prstGeom prst="rect">
            <a:avLst/>
          </a:prstGeom>
        </p:spPr>
      </p:pic>
      <p:pic>
        <p:nvPicPr>
          <p:cNvPr id="6" name="Содержимое 3" descr="C:\Users\UZVER\Desktop\IMG_20200113_122657.jpg"/>
          <p:cNvPicPr>
            <a:picLocks/>
          </p:cNvPicPr>
          <p:nvPr/>
        </p:nvPicPr>
        <p:blipFill>
          <a:blip r:embed="rId4" cstate="print"/>
          <a:srcRect r="-2307" b="5807"/>
          <a:stretch>
            <a:fillRect/>
          </a:stretch>
        </p:blipFill>
        <p:spPr>
          <a:xfrm>
            <a:off x="3276600" y="3733800"/>
            <a:ext cx="2895600" cy="266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Цели и задачи практики: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разработать Excel-калькулятор, с учетом особенностей питания школьников, а также разработать рекомендации по совершенствованию рациона питания школьника</a:t>
            </a:r>
            <a:r>
              <a:rPr lang="ru-RU" sz="2400" dirty="0" smtClean="0"/>
              <a:t>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Изучение энергетической ценности (калорийности) продуктов;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определение суточной потребности человека в энергии;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расчет реального количества энергии, получаемой учеником в течение дня.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Планируемые предметные 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закрепление знаний общих принципов работы табличного процессора MS EXCEL и умения составить таблицу для решения конкретной задачи; </a:t>
            </a: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формирование представления о вычислениях в электронных таблицах как важной, полезной и широко применяемой на практике структуре.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685801"/>
            <a:ext cx="7772400" cy="838200"/>
          </a:xfrm>
        </p:spPr>
        <p:txBody>
          <a:bodyPr/>
          <a:lstStyle/>
          <a:p>
            <a:r>
              <a:rPr lang="ru-RU" dirty="0" smtClean="0"/>
              <a:t>План занятий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1676400"/>
            <a:ext cx="7772400" cy="3200400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33400" y="618907"/>
          <a:ext cx="8305801" cy="5934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0972"/>
                <a:gridCol w="1730993"/>
                <a:gridCol w="4538435"/>
                <a:gridCol w="1295401"/>
              </a:tblGrid>
              <a:tr h="1006359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Тема</a:t>
                      </a:r>
                      <a:r>
                        <a:rPr lang="ru-RU" baseline="0" dirty="0" smtClean="0">
                          <a:solidFill>
                            <a:schemeClr val="bg1"/>
                          </a:solidFill>
                        </a:rPr>
                        <a:t>  занятий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Содержание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часов</a:t>
                      </a:r>
                      <a:endParaRPr lang="ru-RU" dirty="0"/>
                    </a:p>
                  </a:txBody>
                  <a:tcPr/>
                </a:tc>
              </a:tr>
              <a:tr h="1554253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Рациональное питание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Сбалансированный рацион. Принципы рационального питания. Нормы рационального питания.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1542254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Питательные вещества и пищевые продукты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Белки, жиры, углеводы, минеральные соли, вода и витамины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1831427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Режим питания и  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основные</a:t>
                      </a:r>
                      <a:r>
                        <a:rPr kumimoji="0"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требования к пищевому рациону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Условия приема пищи. Закон о режиме питания.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приемов пищи; интервалы между приемами пищи; последний прием пищи.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28600" y="685800"/>
          <a:ext cx="8686800" cy="5867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860"/>
                <a:gridCol w="1785620"/>
                <a:gridCol w="5227320"/>
                <a:gridCol w="1143000"/>
              </a:tblGrid>
              <a:tr h="11022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Тема занятий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Содержание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часов</a:t>
                      </a:r>
                      <a:endParaRPr lang="ru-RU" dirty="0"/>
                    </a:p>
                  </a:txBody>
                  <a:tcPr/>
                </a:tc>
              </a:tr>
              <a:tr h="1610991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Экскурсия в столовую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Знакомство с профессиональной деятельностью </a:t>
                      </a:r>
                      <a:r>
                        <a:rPr kumimoji="0"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повараэ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Как применяется 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MS</a:t>
                      </a:r>
                      <a:r>
                        <a:rPr kumimoji="0"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Excel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при калькуляции блюд.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154151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Знакомство с электронными таблицами </a:t>
                      </a:r>
                      <a:r>
                        <a:rPr kumimoji="0" lang="ru-RU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Microsoft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Excel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, работа с данными таблицами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Таблица </a:t>
                      </a:r>
                      <a:r>
                        <a:rPr kumimoji="0"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MicrosoftExcel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,составление формул.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Преимущества обработки информации с помощью электронных таблиц по сравнению с обработкой вручную. Области деятельности человека, где используются электронные таблицы. Создание, редактирование простых электронных таблиц. Выполнение вычислений по стандартным формулам. Введение собственных формул. Решение задач в среде 3Excel.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C:\Users\UZVER\Desktop\цифра\фото экскурсии\DSC_0096.JPG"/>
          <p:cNvPicPr>
            <a:picLocks/>
          </p:cNvPicPr>
          <p:nvPr/>
        </p:nvPicPr>
        <p:blipFill>
          <a:blip r:embed="rId2" cstate="print"/>
          <a:srcRect l="18712"/>
          <a:stretch>
            <a:fillRect/>
          </a:stretch>
        </p:blipFill>
        <p:spPr>
          <a:xfrm>
            <a:off x="4267200" y="838200"/>
            <a:ext cx="3429000" cy="25908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90600" y="228600"/>
            <a:ext cx="64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Экскурсия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4" descr="C:\Users\UZVER\Desktop\цифра\фото экскурсии\DSC_0101.JPG"/>
          <p:cNvPicPr>
            <a:picLocks/>
          </p:cNvPicPr>
          <p:nvPr/>
        </p:nvPicPr>
        <p:blipFill>
          <a:blip r:embed="rId3" cstate="print"/>
          <a:srcRect l="14432" t="13013" r="22874" b="9639"/>
          <a:stretch>
            <a:fillRect/>
          </a:stretch>
        </p:blipFill>
        <p:spPr>
          <a:xfrm>
            <a:off x="381000" y="914400"/>
            <a:ext cx="3048000" cy="2438400"/>
          </a:xfrm>
          <a:prstGeom prst="rect">
            <a:avLst/>
          </a:prstGeom>
        </p:spPr>
      </p:pic>
      <p:pic>
        <p:nvPicPr>
          <p:cNvPr id="6" name="Рисунок 3" descr="C:\Users\UZVER\Desktop\цифра\фото экскурсии\DSC_0094.JPG"/>
          <p:cNvPicPr>
            <a:picLocks noChangeAspect="1" noChangeArrowheads="1"/>
          </p:cNvPicPr>
          <p:nvPr/>
        </p:nvPicPr>
        <p:blipFill>
          <a:blip r:embed="rId4" cstate="print"/>
          <a:srcRect r="17104" b="32698"/>
          <a:stretch>
            <a:fillRect/>
          </a:stretch>
        </p:blipFill>
        <p:spPr bwMode="auto">
          <a:xfrm>
            <a:off x="1981200" y="3352800"/>
            <a:ext cx="4634048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685800" y="762000"/>
          <a:ext cx="7772400" cy="5334000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3751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Продуктивно-творческое задание</a:t>
                      </a:r>
                      <a:endParaRPr lang="ru-RU" sz="3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541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Поиск и сбор табличных данных об энергетической ценности различных продуктов питания и </a:t>
                      </a: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энергозатратах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человека при различных видах деятельности (справочная литература, сеть Интернет).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27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Создание буклета для своих одноклассников, в котором будут раскрыты основы рационального питания, энергетический состав продуктов.</a:t>
                      </a:r>
                      <a:r>
                        <a:rPr lang="ru-RU" sz="2000" i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27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Изучение режима питания учащихся 5-х классов с помощью данных, полученных при анкетировании с составлением таблицы результатов.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18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Составьте 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сравнительную таблицу, 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 которой будут представлены общее и отличительное в существующих калькуляторах 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калорий. Определите  достоинства и недостатки существующих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калькуляторах калорий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2000" i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1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Разработать </a:t>
                      </a: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Excel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– калькулятор и рекомендации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/ буклет по 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рациону питания школьника.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Продукты практики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Excel-калькулятор,</a:t>
            </a:r>
          </a:p>
          <a:p>
            <a:r>
              <a:rPr lang="ru-RU" i="1" dirty="0" smtClean="0"/>
              <a:t>буклет «Рекомендации по питанию школьникам».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57200"/>
            <a:ext cx="8229600" cy="1066800"/>
          </a:xfrm>
        </p:spPr>
        <p:txBody>
          <a:bodyPr/>
          <a:lstStyle/>
          <a:p>
            <a:r>
              <a:rPr lang="ru-RU" i="1" dirty="0" smtClean="0"/>
              <a:t>Excel-калькулятор</a:t>
            </a:r>
            <a:endParaRPr lang="ru-RU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21" name="Object 1"/>
          <p:cNvGraphicFramePr>
            <a:graphicFrameLocks noChangeAspect="1"/>
          </p:cNvGraphicFramePr>
          <p:nvPr/>
        </p:nvGraphicFramePr>
        <p:xfrm>
          <a:off x="0" y="1524000"/>
          <a:ext cx="4572000" cy="3429000"/>
        </p:xfrm>
        <a:graphic>
          <a:graphicData uri="http://schemas.openxmlformats.org/presentationml/2006/ole">
            <p:oleObj spid="_x0000_s30721" name="Слайд" r:id="rId3" imgW="4570541" imgH="3427323" progId="PowerPoint.Slide.12">
              <p:embed/>
            </p:oleObj>
          </a:graphicData>
        </a:graphic>
      </p:graphicFrame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23" name="Object 3"/>
          <p:cNvGraphicFramePr>
            <a:graphicFrameLocks noChangeAspect="1"/>
          </p:cNvGraphicFramePr>
          <p:nvPr/>
        </p:nvGraphicFramePr>
        <p:xfrm>
          <a:off x="4659313" y="1277938"/>
          <a:ext cx="4078287" cy="3062287"/>
        </p:xfrm>
        <a:graphic>
          <a:graphicData uri="http://schemas.openxmlformats.org/presentationml/2006/ole">
            <p:oleObj spid="_x0000_s30723" name="Слайд" r:id="rId4" imgW="4076584" imgH="3057230" progId="PowerPoint.Slide.12">
              <p:embed/>
            </p:oleObj>
          </a:graphicData>
        </a:graphic>
      </p:graphicFrame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25" name="Object 5"/>
          <p:cNvGraphicFramePr>
            <a:graphicFrameLocks noChangeAspect="1"/>
          </p:cNvGraphicFramePr>
          <p:nvPr/>
        </p:nvGraphicFramePr>
        <p:xfrm>
          <a:off x="2667000" y="3733800"/>
          <a:ext cx="4572000" cy="3429000"/>
        </p:xfrm>
        <a:graphic>
          <a:graphicData uri="http://schemas.openxmlformats.org/presentationml/2006/ole">
            <p:oleObj spid="_x0000_s30725" name="Слайд" r:id="rId5" imgW="4570541" imgH="3427323" progId="PowerPoint.Slide.12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249424"/>
            <a:ext cx="8686800" cy="4325112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762000" y="457200"/>
          <a:ext cx="7620000" cy="5867400"/>
        </p:xfrm>
        <a:graphic>
          <a:graphicData uri="http://schemas.openxmlformats.org/presentationml/2006/ole">
            <p:oleObj spid="_x0000_s1026" name="Документ" r:id="rId3" imgW="9735502" imgH="6065909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UZVER\Desktop\ajnj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90800" y="-533400"/>
            <a:ext cx="14859000" cy="9829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613</TotalTime>
  <Words>341</Words>
  <Application>Microsoft Office PowerPoint</Application>
  <PresentationFormat>Экран (4:3)</PresentationFormat>
  <Paragraphs>57</Paragraphs>
  <Slides>12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Городская</vt:lpstr>
      <vt:lpstr>Слайд</vt:lpstr>
      <vt:lpstr>Документ</vt:lpstr>
      <vt:lpstr>        </vt:lpstr>
      <vt:lpstr>Дети на практике. </vt:lpstr>
      <vt:lpstr>Цели и задачи практики:</vt:lpstr>
      <vt:lpstr>Планируемые предметные результаты</vt:lpstr>
      <vt:lpstr>План занятий</vt:lpstr>
      <vt:lpstr>Слайд 6</vt:lpstr>
      <vt:lpstr>Слайд 7</vt:lpstr>
      <vt:lpstr>Слайд 8</vt:lpstr>
      <vt:lpstr>Продукты практики </vt:lpstr>
      <vt:lpstr>Excel-калькулятор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UZVER</cp:lastModifiedBy>
  <cp:revision>54</cp:revision>
  <dcterms:created xsi:type="dcterms:W3CDTF">2020-05-20T10:19:02Z</dcterms:created>
  <dcterms:modified xsi:type="dcterms:W3CDTF">2020-11-24T13:14:57Z</dcterms:modified>
</cp:coreProperties>
</file>